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5"/>
  </p:notesMasterIdLst>
  <p:sldIdLst>
    <p:sldId id="542" r:id="rId3"/>
    <p:sldId id="1843" r:id="rId4"/>
    <p:sldId id="1821" r:id="rId5"/>
    <p:sldId id="1967" r:id="rId6"/>
    <p:sldId id="1968" r:id="rId7"/>
    <p:sldId id="1969" r:id="rId8"/>
    <p:sldId id="1970" r:id="rId9"/>
    <p:sldId id="1971" r:id="rId10"/>
    <p:sldId id="1972" r:id="rId11"/>
    <p:sldId id="1973" r:id="rId12"/>
    <p:sldId id="1974" r:id="rId13"/>
    <p:sldId id="1975" r:id="rId14"/>
    <p:sldId id="1976" r:id="rId15"/>
    <p:sldId id="1977" r:id="rId16"/>
    <p:sldId id="1978" r:id="rId17"/>
    <p:sldId id="1979" r:id="rId18"/>
    <p:sldId id="1980" r:id="rId19"/>
    <p:sldId id="1981" r:id="rId20"/>
    <p:sldId id="1982" r:id="rId21"/>
    <p:sldId id="1966" r:id="rId22"/>
    <p:sldId id="1913" r:id="rId23"/>
    <p:sldId id="1912" r:id="rId24"/>
    <p:sldId id="1915" r:id="rId25"/>
    <p:sldId id="1914" r:id="rId26"/>
    <p:sldId id="1847" r:id="rId27"/>
    <p:sldId id="1885" r:id="rId28"/>
    <p:sldId id="1886" r:id="rId29"/>
    <p:sldId id="1918" r:id="rId30"/>
    <p:sldId id="1887" r:id="rId31"/>
    <p:sldId id="1900" r:id="rId32"/>
    <p:sldId id="1901" r:id="rId33"/>
    <p:sldId id="1902" r:id="rId34"/>
    <p:sldId id="1903" r:id="rId35"/>
    <p:sldId id="1904" r:id="rId36"/>
    <p:sldId id="1905" r:id="rId37"/>
    <p:sldId id="1906" r:id="rId38"/>
    <p:sldId id="1907" r:id="rId39"/>
    <p:sldId id="1908" r:id="rId40"/>
    <p:sldId id="1909" r:id="rId41"/>
    <p:sldId id="1910" r:id="rId42"/>
    <p:sldId id="1911" r:id="rId43"/>
    <p:sldId id="1916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6675" autoAdjust="0"/>
  </p:normalViewPr>
  <p:slideViewPr>
    <p:cSldViewPr snapToGrid="0">
      <p:cViewPr>
        <p:scale>
          <a:sx n="90" d="100"/>
          <a:sy n="90" d="100"/>
        </p:scale>
        <p:origin x="-370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EDAB-C7CE-485C-9D15-D30CE1E2DB5B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A5FA-EEC2-459F-9305-EF796DD81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99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BA5FA-EEC2-459F-9305-EF796DD819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797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67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5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6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944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68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645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38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38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38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3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xmlns="" id="{A676F497-D540-46A0-9084-23E366F0CB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xmlns="" id="{4C4FB1F9-AC65-4D90-AF11-5776292E13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xmlns="" id="{060EE653-F8FA-4B5F-86C3-EEA776AF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58CE80-86C0-4A4C-90A5-C5CB1EB66A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987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571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38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8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148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993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814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xmlns="" id="{A676F497-D540-46A0-9084-23E366F0CB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xmlns="" id="{4C4FB1F9-AC65-4D90-AF11-5776292E13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xmlns="" id="{060EE653-F8FA-4B5F-86C3-EEA776AF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58CE80-86C0-4A4C-90A5-C5CB1EB66A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54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2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95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089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413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710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2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111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478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09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22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97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24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60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8814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11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1162140-5C4E-411F-ACB4-77C225E9873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53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032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654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626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xmlns="" id="{60EA912B-2FEA-4C4C-8698-8F7BDA13DA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xmlns="" id="{A8EB59AD-4D0B-4D36-A2A1-C6D1291F39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xmlns="" id="{D36F427E-FA4E-47E7-A5EF-20A97B85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62140-5C4E-411F-ACB4-77C225E987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53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456604-73FC-4274-ACE2-1E4BA9EDE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33AB5AF-89FC-410F-957A-D06C2E741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4633690-60F8-46C9-9AC0-01CAB1BB3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BACBE3F-779A-412B-A67C-F6CC297E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2901BF9-5630-459F-89FD-D985AB27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30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EE5980-940D-4C39-8940-6889661E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6F3D57B-2741-4DF7-A1ED-18C1C6E34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4303516-9BA1-488C-951D-290E3566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89DD823-1E17-47AA-B6E1-B52BFB45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1BC6F1D-C8DD-47E2-BA69-20F918EE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36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9A549B42-312E-4DF4-B677-06A8DBDA7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EB2A140-41C4-4068-A05B-815135BC0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7BF6984-B527-4C5B-ACCF-595D1635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739E973-3A50-4518-A70C-9B625DF1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A21EB75-7B3A-4D8B-8608-489BAB89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1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>
            <a:extLst>
              <a:ext uri="{FF2B5EF4-FFF2-40B4-BE49-F238E27FC236}">
                <a16:creationId xmlns:a16="http://schemas.microsoft.com/office/drawing/2014/main" xmlns="" id="{FB9782F7-CF69-4E54-9558-0E6CC10C465B}"/>
              </a:ext>
            </a:extLst>
          </p:cNvPr>
          <p:cNvSpPr/>
          <p:nvPr userDrawn="1"/>
        </p:nvSpPr>
        <p:spPr>
          <a:xfrm>
            <a:off x="131234" y="82550"/>
            <a:ext cx="8322733" cy="541338"/>
          </a:xfrm>
          <a:custGeom>
            <a:avLst/>
            <a:gdLst>
              <a:gd name="connsiteX0" fmla="*/ 0 w 3456384"/>
              <a:gd name="connsiteY0" fmla="*/ 0 h 914400"/>
              <a:gd name="connsiteX1" fmla="*/ 3456384 w 3456384"/>
              <a:gd name="connsiteY1" fmla="*/ 0 h 914400"/>
              <a:gd name="connsiteX2" fmla="*/ 3456384 w 3456384"/>
              <a:gd name="connsiteY2" fmla="*/ 914400 h 914400"/>
              <a:gd name="connsiteX3" fmla="*/ 0 w 3456384"/>
              <a:gd name="connsiteY3" fmla="*/ 914400 h 914400"/>
              <a:gd name="connsiteX4" fmla="*/ 0 w 3456384"/>
              <a:gd name="connsiteY4" fmla="*/ 0 h 914400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42520 w 3456384"/>
              <a:gd name="connsiteY3" fmla="*/ 349624 h 923456"/>
              <a:gd name="connsiteX4" fmla="*/ 3456384 w 3456384"/>
              <a:gd name="connsiteY4" fmla="*/ 923456 h 923456"/>
              <a:gd name="connsiteX5" fmla="*/ 0 w 3456384"/>
              <a:gd name="connsiteY5" fmla="*/ 923456 h 923456"/>
              <a:gd name="connsiteX6" fmla="*/ 0 w 3456384"/>
              <a:gd name="connsiteY6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42520 w 3456384"/>
              <a:gd name="connsiteY2" fmla="*/ 349624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86116 h 1000516"/>
              <a:gd name="connsiteX1" fmla="*/ 2998767 w 3456384"/>
              <a:gd name="connsiteY1" fmla="*/ 77060 h 1000516"/>
              <a:gd name="connsiteX2" fmla="*/ 3442520 w 3456384"/>
              <a:gd name="connsiteY2" fmla="*/ 426684 h 1000516"/>
              <a:gd name="connsiteX3" fmla="*/ 3456384 w 3456384"/>
              <a:gd name="connsiteY3" fmla="*/ 1000516 h 1000516"/>
              <a:gd name="connsiteX4" fmla="*/ 0 w 3456384"/>
              <a:gd name="connsiteY4" fmla="*/ 1000516 h 1000516"/>
              <a:gd name="connsiteX5" fmla="*/ 0 w 3456384"/>
              <a:gd name="connsiteY5" fmla="*/ 86116 h 1000516"/>
              <a:gd name="connsiteX0" fmla="*/ 0 w 3456384"/>
              <a:gd name="connsiteY0" fmla="*/ 68426 h 982826"/>
              <a:gd name="connsiteX1" fmla="*/ 2998767 w 3456384"/>
              <a:gd name="connsiteY1" fmla="*/ 59370 h 982826"/>
              <a:gd name="connsiteX2" fmla="*/ 3442520 w 3456384"/>
              <a:gd name="connsiteY2" fmla="*/ 408994 h 982826"/>
              <a:gd name="connsiteX3" fmla="*/ 3456384 w 3456384"/>
              <a:gd name="connsiteY3" fmla="*/ 982826 h 982826"/>
              <a:gd name="connsiteX4" fmla="*/ 0 w 3456384"/>
              <a:gd name="connsiteY4" fmla="*/ 982826 h 982826"/>
              <a:gd name="connsiteX5" fmla="*/ 0 w 3456384"/>
              <a:gd name="connsiteY5" fmla="*/ 68426 h 982826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240 h 923640"/>
              <a:gd name="connsiteX1" fmla="*/ 2998767 w 3456384"/>
              <a:gd name="connsiteY1" fmla="*/ 184 h 923640"/>
              <a:gd name="connsiteX2" fmla="*/ 3442520 w 3456384"/>
              <a:gd name="connsiteY2" fmla="*/ 349808 h 923640"/>
              <a:gd name="connsiteX3" fmla="*/ 3456384 w 3456384"/>
              <a:gd name="connsiteY3" fmla="*/ 923640 h 923640"/>
              <a:gd name="connsiteX4" fmla="*/ 0 w 3456384"/>
              <a:gd name="connsiteY4" fmla="*/ 923640 h 923640"/>
              <a:gd name="connsiteX5" fmla="*/ 0 w 3456384"/>
              <a:gd name="connsiteY5" fmla="*/ 9240 h 923640"/>
              <a:gd name="connsiteX0" fmla="*/ 0 w 3456384"/>
              <a:gd name="connsiteY0" fmla="*/ 9061 h 923461"/>
              <a:gd name="connsiteX1" fmla="*/ 2998767 w 3456384"/>
              <a:gd name="connsiteY1" fmla="*/ 5 h 923461"/>
              <a:gd name="connsiteX2" fmla="*/ 3442520 w 3456384"/>
              <a:gd name="connsiteY2" fmla="*/ 349629 h 923461"/>
              <a:gd name="connsiteX3" fmla="*/ 3456384 w 3456384"/>
              <a:gd name="connsiteY3" fmla="*/ 923461 h 923461"/>
              <a:gd name="connsiteX4" fmla="*/ 0 w 3456384"/>
              <a:gd name="connsiteY4" fmla="*/ 923461 h 923461"/>
              <a:gd name="connsiteX5" fmla="*/ 0 w 3456384"/>
              <a:gd name="connsiteY5" fmla="*/ 9061 h 923461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4615790"/>
              <a:gd name="connsiteY0" fmla="*/ 10415 h 924815"/>
              <a:gd name="connsiteX1" fmla="*/ 2998767 w 4615790"/>
              <a:gd name="connsiteY1" fmla="*/ 1359 h 924815"/>
              <a:gd name="connsiteX2" fmla="*/ 3456384 w 4615790"/>
              <a:gd name="connsiteY2" fmla="*/ 924815 h 924815"/>
              <a:gd name="connsiteX3" fmla="*/ 0 w 4615790"/>
              <a:gd name="connsiteY3" fmla="*/ 924815 h 924815"/>
              <a:gd name="connsiteX4" fmla="*/ 0 w 4615790"/>
              <a:gd name="connsiteY4" fmla="*/ 10415 h 924815"/>
              <a:gd name="connsiteX0" fmla="*/ 0 w 4388774"/>
              <a:gd name="connsiteY0" fmla="*/ 10415 h 924815"/>
              <a:gd name="connsiteX1" fmla="*/ 2998767 w 4388774"/>
              <a:gd name="connsiteY1" fmla="*/ 1359 h 924815"/>
              <a:gd name="connsiteX2" fmla="*/ 3456384 w 4388774"/>
              <a:gd name="connsiteY2" fmla="*/ 924815 h 924815"/>
              <a:gd name="connsiteX3" fmla="*/ 0 w 4388774"/>
              <a:gd name="connsiteY3" fmla="*/ 924815 h 924815"/>
              <a:gd name="connsiteX4" fmla="*/ 0 w 4388774"/>
              <a:gd name="connsiteY4" fmla="*/ 10415 h 924815"/>
              <a:gd name="connsiteX0" fmla="*/ 0 w 4388774"/>
              <a:gd name="connsiteY0" fmla="*/ 9056 h 923456"/>
              <a:gd name="connsiteX1" fmla="*/ 2998767 w 4388774"/>
              <a:gd name="connsiteY1" fmla="*/ 0 h 923456"/>
              <a:gd name="connsiteX2" fmla="*/ 3456384 w 4388774"/>
              <a:gd name="connsiteY2" fmla="*/ 923456 h 923456"/>
              <a:gd name="connsiteX3" fmla="*/ 0 w 4388774"/>
              <a:gd name="connsiteY3" fmla="*/ 923456 h 923456"/>
              <a:gd name="connsiteX4" fmla="*/ 0 w 438877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846348"/>
              <a:gd name="connsiteY0" fmla="*/ 9056 h 923456"/>
              <a:gd name="connsiteX1" fmla="*/ 2622249 w 3846348"/>
              <a:gd name="connsiteY1" fmla="*/ 0 h 923456"/>
              <a:gd name="connsiteX2" fmla="*/ 3846348 w 3846348"/>
              <a:gd name="connsiteY2" fmla="*/ 923456 h 923456"/>
              <a:gd name="connsiteX3" fmla="*/ 0 w 3846348"/>
              <a:gd name="connsiteY3" fmla="*/ 923456 h 923456"/>
              <a:gd name="connsiteX4" fmla="*/ 0 w 3846348"/>
              <a:gd name="connsiteY4" fmla="*/ 9056 h 923456"/>
              <a:gd name="connsiteX0" fmla="*/ 0 w 3846348"/>
              <a:gd name="connsiteY0" fmla="*/ 555 h 914955"/>
              <a:gd name="connsiteX1" fmla="*/ 2958425 w 3846348"/>
              <a:gd name="connsiteY1" fmla="*/ 4946 h 914955"/>
              <a:gd name="connsiteX2" fmla="*/ 3846348 w 3846348"/>
              <a:gd name="connsiteY2" fmla="*/ 914955 h 914955"/>
              <a:gd name="connsiteX3" fmla="*/ 0 w 3846348"/>
              <a:gd name="connsiteY3" fmla="*/ 914955 h 914955"/>
              <a:gd name="connsiteX4" fmla="*/ 0 w 3846348"/>
              <a:gd name="connsiteY4" fmla="*/ 555 h 914955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348" h="914400">
                <a:moveTo>
                  <a:pt x="0" y="0"/>
                </a:moveTo>
                <a:lnTo>
                  <a:pt x="3321495" y="4391"/>
                </a:lnTo>
                <a:cubicBezTo>
                  <a:pt x="3695853" y="177917"/>
                  <a:pt x="3754472" y="747043"/>
                  <a:pt x="3846348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xmlns="" id="{29300B9B-1275-4A7E-ACF6-E70EEEE2D016}"/>
              </a:ext>
            </a:extLst>
          </p:cNvPr>
          <p:cNvSpPr/>
          <p:nvPr userDrawn="1"/>
        </p:nvSpPr>
        <p:spPr>
          <a:xfrm flipH="1" flipV="1">
            <a:off x="8005233" y="82092"/>
            <a:ext cx="4079287" cy="542406"/>
          </a:xfrm>
          <a:custGeom>
            <a:avLst/>
            <a:gdLst>
              <a:gd name="connsiteX0" fmla="*/ 0 w 3456384"/>
              <a:gd name="connsiteY0" fmla="*/ 0 h 914400"/>
              <a:gd name="connsiteX1" fmla="*/ 3456384 w 3456384"/>
              <a:gd name="connsiteY1" fmla="*/ 0 h 914400"/>
              <a:gd name="connsiteX2" fmla="*/ 3456384 w 3456384"/>
              <a:gd name="connsiteY2" fmla="*/ 914400 h 914400"/>
              <a:gd name="connsiteX3" fmla="*/ 0 w 3456384"/>
              <a:gd name="connsiteY3" fmla="*/ 914400 h 914400"/>
              <a:gd name="connsiteX4" fmla="*/ 0 w 3456384"/>
              <a:gd name="connsiteY4" fmla="*/ 0 h 914400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42520 w 3456384"/>
              <a:gd name="connsiteY3" fmla="*/ 349624 h 923456"/>
              <a:gd name="connsiteX4" fmla="*/ 3456384 w 3456384"/>
              <a:gd name="connsiteY4" fmla="*/ 923456 h 923456"/>
              <a:gd name="connsiteX5" fmla="*/ 0 w 3456384"/>
              <a:gd name="connsiteY5" fmla="*/ 923456 h 923456"/>
              <a:gd name="connsiteX6" fmla="*/ 0 w 3456384"/>
              <a:gd name="connsiteY6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42520 w 3456384"/>
              <a:gd name="connsiteY2" fmla="*/ 349624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86116 h 1000516"/>
              <a:gd name="connsiteX1" fmla="*/ 2998767 w 3456384"/>
              <a:gd name="connsiteY1" fmla="*/ 77060 h 1000516"/>
              <a:gd name="connsiteX2" fmla="*/ 3442520 w 3456384"/>
              <a:gd name="connsiteY2" fmla="*/ 426684 h 1000516"/>
              <a:gd name="connsiteX3" fmla="*/ 3456384 w 3456384"/>
              <a:gd name="connsiteY3" fmla="*/ 1000516 h 1000516"/>
              <a:gd name="connsiteX4" fmla="*/ 0 w 3456384"/>
              <a:gd name="connsiteY4" fmla="*/ 1000516 h 1000516"/>
              <a:gd name="connsiteX5" fmla="*/ 0 w 3456384"/>
              <a:gd name="connsiteY5" fmla="*/ 86116 h 1000516"/>
              <a:gd name="connsiteX0" fmla="*/ 0 w 3456384"/>
              <a:gd name="connsiteY0" fmla="*/ 68426 h 982826"/>
              <a:gd name="connsiteX1" fmla="*/ 2998767 w 3456384"/>
              <a:gd name="connsiteY1" fmla="*/ 59370 h 982826"/>
              <a:gd name="connsiteX2" fmla="*/ 3442520 w 3456384"/>
              <a:gd name="connsiteY2" fmla="*/ 408994 h 982826"/>
              <a:gd name="connsiteX3" fmla="*/ 3456384 w 3456384"/>
              <a:gd name="connsiteY3" fmla="*/ 982826 h 982826"/>
              <a:gd name="connsiteX4" fmla="*/ 0 w 3456384"/>
              <a:gd name="connsiteY4" fmla="*/ 982826 h 982826"/>
              <a:gd name="connsiteX5" fmla="*/ 0 w 3456384"/>
              <a:gd name="connsiteY5" fmla="*/ 68426 h 982826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240 h 923640"/>
              <a:gd name="connsiteX1" fmla="*/ 2998767 w 3456384"/>
              <a:gd name="connsiteY1" fmla="*/ 184 h 923640"/>
              <a:gd name="connsiteX2" fmla="*/ 3442520 w 3456384"/>
              <a:gd name="connsiteY2" fmla="*/ 349808 h 923640"/>
              <a:gd name="connsiteX3" fmla="*/ 3456384 w 3456384"/>
              <a:gd name="connsiteY3" fmla="*/ 923640 h 923640"/>
              <a:gd name="connsiteX4" fmla="*/ 0 w 3456384"/>
              <a:gd name="connsiteY4" fmla="*/ 923640 h 923640"/>
              <a:gd name="connsiteX5" fmla="*/ 0 w 3456384"/>
              <a:gd name="connsiteY5" fmla="*/ 9240 h 923640"/>
              <a:gd name="connsiteX0" fmla="*/ 0 w 3456384"/>
              <a:gd name="connsiteY0" fmla="*/ 9061 h 923461"/>
              <a:gd name="connsiteX1" fmla="*/ 2998767 w 3456384"/>
              <a:gd name="connsiteY1" fmla="*/ 5 h 923461"/>
              <a:gd name="connsiteX2" fmla="*/ 3442520 w 3456384"/>
              <a:gd name="connsiteY2" fmla="*/ 349629 h 923461"/>
              <a:gd name="connsiteX3" fmla="*/ 3456384 w 3456384"/>
              <a:gd name="connsiteY3" fmla="*/ 923461 h 923461"/>
              <a:gd name="connsiteX4" fmla="*/ 0 w 3456384"/>
              <a:gd name="connsiteY4" fmla="*/ 923461 h 923461"/>
              <a:gd name="connsiteX5" fmla="*/ 0 w 3456384"/>
              <a:gd name="connsiteY5" fmla="*/ 9061 h 923461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4615790"/>
              <a:gd name="connsiteY0" fmla="*/ 10415 h 924815"/>
              <a:gd name="connsiteX1" fmla="*/ 2998767 w 4615790"/>
              <a:gd name="connsiteY1" fmla="*/ 1359 h 924815"/>
              <a:gd name="connsiteX2" fmla="*/ 3456384 w 4615790"/>
              <a:gd name="connsiteY2" fmla="*/ 924815 h 924815"/>
              <a:gd name="connsiteX3" fmla="*/ 0 w 4615790"/>
              <a:gd name="connsiteY3" fmla="*/ 924815 h 924815"/>
              <a:gd name="connsiteX4" fmla="*/ 0 w 4615790"/>
              <a:gd name="connsiteY4" fmla="*/ 10415 h 924815"/>
              <a:gd name="connsiteX0" fmla="*/ 0 w 4388774"/>
              <a:gd name="connsiteY0" fmla="*/ 10415 h 924815"/>
              <a:gd name="connsiteX1" fmla="*/ 2998767 w 4388774"/>
              <a:gd name="connsiteY1" fmla="*/ 1359 h 924815"/>
              <a:gd name="connsiteX2" fmla="*/ 3456384 w 4388774"/>
              <a:gd name="connsiteY2" fmla="*/ 924815 h 924815"/>
              <a:gd name="connsiteX3" fmla="*/ 0 w 4388774"/>
              <a:gd name="connsiteY3" fmla="*/ 924815 h 924815"/>
              <a:gd name="connsiteX4" fmla="*/ 0 w 4388774"/>
              <a:gd name="connsiteY4" fmla="*/ 10415 h 924815"/>
              <a:gd name="connsiteX0" fmla="*/ 0 w 4388774"/>
              <a:gd name="connsiteY0" fmla="*/ 9056 h 923456"/>
              <a:gd name="connsiteX1" fmla="*/ 2998767 w 4388774"/>
              <a:gd name="connsiteY1" fmla="*/ 0 h 923456"/>
              <a:gd name="connsiteX2" fmla="*/ 3456384 w 4388774"/>
              <a:gd name="connsiteY2" fmla="*/ 923456 h 923456"/>
              <a:gd name="connsiteX3" fmla="*/ 0 w 4388774"/>
              <a:gd name="connsiteY3" fmla="*/ 923456 h 923456"/>
              <a:gd name="connsiteX4" fmla="*/ 0 w 438877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846348"/>
              <a:gd name="connsiteY0" fmla="*/ 9056 h 923456"/>
              <a:gd name="connsiteX1" fmla="*/ 2622249 w 3846348"/>
              <a:gd name="connsiteY1" fmla="*/ 0 h 923456"/>
              <a:gd name="connsiteX2" fmla="*/ 3846348 w 3846348"/>
              <a:gd name="connsiteY2" fmla="*/ 923456 h 923456"/>
              <a:gd name="connsiteX3" fmla="*/ 0 w 3846348"/>
              <a:gd name="connsiteY3" fmla="*/ 923456 h 923456"/>
              <a:gd name="connsiteX4" fmla="*/ 0 w 3846348"/>
              <a:gd name="connsiteY4" fmla="*/ 9056 h 923456"/>
              <a:gd name="connsiteX0" fmla="*/ 0 w 3846348"/>
              <a:gd name="connsiteY0" fmla="*/ 555 h 914955"/>
              <a:gd name="connsiteX1" fmla="*/ 2958425 w 3846348"/>
              <a:gd name="connsiteY1" fmla="*/ 4946 h 914955"/>
              <a:gd name="connsiteX2" fmla="*/ 3846348 w 3846348"/>
              <a:gd name="connsiteY2" fmla="*/ 914955 h 914955"/>
              <a:gd name="connsiteX3" fmla="*/ 0 w 3846348"/>
              <a:gd name="connsiteY3" fmla="*/ 914955 h 914955"/>
              <a:gd name="connsiteX4" fmla="*/ 0 w 3846348"/>
              <a:gd name="connsiteY4" fmla="*/ 555 h 914955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4088504"/>
              <a:gd name="connsiteY0" fmla="*/ 0 h 914400"/>
              <a:gd name="connsiteX1" fmla="*/ 3321495 w 4088504"/>
              <a:gd name="connsiteY1" fmla="*/ 4391 h 914400"/>
              <a:gd name="connsiteX2" fmla="*/ 4088504 w 4088504"/>
              <a:gd name="connsiteY2" fmla="*/ 914400 h 914400"/>
              <a:gd name="connsiteX3" fmla="*/ 0 w 4088504"/>
              <a:gd name="connsiteY3" fmla="*/ 914400 h 914400"/>
              <a:gd name="connsiteX4" fmla="*/ 0 w 4088504"/>
              <a:gd name="connsiteY4" fmla="*/ 0 h 914400"/>
              <a:gd name="connsiteX0" fmla="*/ 0 w 4088504"/>
              <a:gd name="connsiteY0" fmla="*/ 0 h 914400"/>
              <a:gd name="connsiteX1" fmla="*/ 3321495 w 4088504"/>
              <a:gd name="connsiteY1" fmla="*/ 4391 h 914400"/>
              <a:gd name="connsiteX2" fmla="*/ 4088504 w 4088504"/>
              <a:gd name="connsiteY2" fmla="*/ 914400 h 914400"/>
              <a:gd name="connsiteX3" fmla="*/ 0 w 4088504"/>
              <a:gd name="connsiteY3" fmla="*/ 914400 h 914400"/>
              <a:gd name="connsiteX4" fmla="*/ 0 w 4088504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504" h="914400">
                <a:moveTo>
                  <a:pt x="0" y="0"/>
                </a:moveTo>
                <a:lnTo>
                  <a:pt x="3321495" y="4391"/>
                </a:lnTo>
                <a:cubicBezTo>
                  <a:pt x="3695853" y="177917"/>
                  <a:pt x="3899766" y="724374"/>
                  <a:pt x="4088504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100000">
                <a:srgbClr val="E1E1E1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F86526-3919-42F6-A0AD-DDD524C8E0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67" y="-34925"/>
            <a:ext cx="373591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BF8C1AD-31F6-4CBA-B140-CE3402A2DA34}"/>
              </a:ext>
            </a:extLst>
          </p:cNvPr>
          <p:cNvSpPr/>
          <p:nvPr userDrawn="1"/>
        </p:nvSpPr>
        <p:spPr>
          <a:xfrm>
            <a:off x="0" y="6597650"/>
            <a:ext cx="10320867" cy="260350"/>
          </a:xfrm>
          <a:prstGeom prst="rect">
            <a:avLst/>
          </a:prstGeom>
          <a:solidFill>
            <a:srgbClr val="00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A1C245C-3C2F-46C2-A72F-DA2EB220AFF7}"/>
              </a:ext>
            </a:extLst>
          </p:cNvPr>
          <p:cNvSpPr/>
          <p:nvPr userDrawn="1"/>
        </p:nvSpPr>
        <p:spPr>
          <a:xfrm>
            <a:off x="9745133" y="6597650"/>
            <a:ext cx="2446867" cy="26035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fld id="{2B1E1A30-5CDF-4B66-A7B4-3EAB54A75C1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‹#›</a:t>
            </a:fld>
            <a:endParaRPr lang="zh-CN" altLang="en-US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29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>
            <a:extLst>
              <a:ext uri="{FF2B5EF4-FFF2-40B4-BE49-F238E27FC236}">
                <a16:creationId xmlns:a16="http://schemas.microsoft.com/office/drawing/2014/main" xmlns="" id="{FB9782F7-CF69-4E54-9558-0E6CC10C465B}"/>
              </a:ext>
            </a:extLst>
          </p:cNvPr>
          <p:cNvSpPr/>
          <p:nvPr userDrawn="1"/>
        </p:nvSpPr>
        <p:spPr>
          <a:xfrm>
            <a:off x="131234" y="82550"/>
            <a:ext cx="8322733" cy="541338"/>
          </a:xfrm>
          <a:custGeom>
            <a:avLst/>
            <a:gdLst>
              <a:gd name="connsiteX0" fmla="*/ 0 w 3456384"/>
              <a:gd name="connsiteY0" fmla="*/ 0 h 914400"/>
              <a:gd name="connsiteX1" fmla="*/ 3456384 w 3456384"/>
              <a:gd name="connsiteY1" fmla="*/ 0 h 914400"/>
              <a:gd name="connsiteX2" fmla="*/ 3456384 w 3456384"/>
              <a:gd name="connsiteY2" fmla="*/ 914400 h 914400"/>
              <a:gd name="connsiteX3" fmla="*/ 0 w 3456384"/>
              <a:gd name="connsiteY3" fmla="*/ 914400 h 914400"/>
              <a:gd name="connsiteX4" fmla="*/ 0 w 3456384"/>
              <a:gd name="connsiteY4" fmla="*/ 0 h 914400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42520 w 3456384"/>
              <a:gd name="connsiteY3" fmla="*/ 349624 h 923456"/>
              <a:gd name="connsiteX4" fmla="*/ 3456384 w 3456384"/>
              <a:gd name="connsiteY4" fmla="*/ 923456 h 923456"/>
              <a:gd name="connsiteX5" fmla="*/ 0 w 3456384"/>
              <a:gd name="connsiteY5" fmla="*/ 923456 h 923456"/>
              <a:gd name="connsiteX6" fmla="*/ 0 w 3456384"/>
              <a:gd name="connsiteY6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42520 w 3456384"/>
              <a:gd name="connsiteY2" fmla="*/ 349624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86116 h 1000516"/>
              <a:gd name="connsiteX1" fmla="*/ 2998767 w 3456384"/>
              <a:gd name="connsiteY1" fmla="*/ 77060 h 1000516"/>
              <a:gd name="connsiteX2" fmla="*/ 3442520 w 3456384"/>
              <a:gd name="connsiteY2" fmla="*/ 426684 h 1000516"/>
              <a:gd name="connsiteX3" fmla="*/ 3456384 w 3456384"/>
              <a:gd name="connsiteY3" fmla="*/ 1000516 h 1000516"/>
              <a:gd name="connsiteX4" fmla="*/ 0 w 3456384"/>
              <a:gd name="connsiteY4" fmla="*/ 1000516 h 1000516"/>
              <a:gd name="connsiteX5" fmla="*/ 0 w 3456384"/>
              <a:gd name="connsiteY5" fmla="*/ 86116 h 1000516"/>
              <a:gd name="connsiteX0" fmla="*/ 0 w 3456384"/>
              <a:gd name="connsiteY0" fmla="*/ 68426 h 982826"/>
              <a:gd name="connsiteX1" fmla="*/ 2998767 w 3456384"/>
              <a:gd name="connsiteY1" fmla="*/ 59370 h 982826"/>
              <a:gd name="connsiteX2" fmla="*/ 3442520 w 3456384"/>
              <a:gd name="connsiteY2" fmla="*/ 408994 h 982826"/>
              <a:gd name="connsiteX3" fmla="*/ 3456384 w 3456384"/>
              <a:gd name="connsiteY3" fmla="*/ 982826 h 982826"/>
              <a:gd name="connsiteX4" fmla="*/ 0 w 3456384"/>
              <a:gd name="connsiteY4" fmla="*/ 982826 h 982826"/>
              <a:gd name="connsiteX5" fmla="*/ 0 w 3456384"/>
              <a:gd name="connsiteY5" fmla="*/ 68426 h 982826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240 h 923640"/>
              <a:gd name="connsiteX1" fmla="*/ 2998767 w 3456384"/>
              <a:gd name="connsiteY1" fmla="*/ 184 h 923640"/>
              <a:gd name="connsiteX2" fmla="*/ 3442520 w 3456384"/>
              <a:gd name="connsiteY2" fmla="*/ 349808 h 923640"/>
              <a:gd name="connsiteX3" fmla="*/ 3456384 w 3456384"/>
              <a:gd name="connsiteY3" fmla="*/ 923640 h 923640"/>
              <a:gd name="connsiteX4" fmla="*/ 0 w 3456384"/>
              <a:gd name="connsiteY4" fmla="*/ 923640 h 923640"/>
              <a:gd name="connsiteX5" fmla="*/ 0 w 3456384"/>
              <a:gd name="connsiteY5" fmla="*/ 9240 h 923640"/>
              <a:gd name="connsiteX0" fmla="*/ 0 w 3456384"/>
              <a:gd name="connsiteY0" fmla="*/ 9061 h 923461"/>
              <a:gd name="connsiteX1" fmla="*/ 2998767 w 3456384"/>
              <a:gd name="connsiteY1" fmla="*/ 5 h 923461"/>
              <a:gd name="connsiteX2" fmla="*/ 3442520 w 3456384"/>
              <a:gd name="connsiteY2" fmla="*/ 349629 h 923461"/>
              <a:gd name="connsiteX3" fmla="*/ 3456384 w 3456384"/>
              <a:gd name="connsiteY3" fmla="*/ 923461 h 923461"/>
              <a:gd name="connsiteX4" fmla="*/ 0 w 3456384"/>
              <a:gd name="connsiteY4" fmla="*/ 923461 h 923461"/>
              <a:gd name="connsiteX5" fmla="*/ 0 w 3456384"/>
              <a:gd name="connsiteY5" fmla="*/ 9061 h 923461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4615790"/>
              <a:gd name="connsiteY0" fmla="*/ 10415 h 924815"/>
              <a:gd name="connsiteX1" fmla="*/ 2998767 w 4615790"/>
              <a:gd name="connsiteY1" fmla="*/ 1359 h 924815"/>
              <a:gd name="connsiteX2" fmla="*/ 3456384 w 4615790"/>
              <a:gd name="connsiteY2" fmla="*/ 924815 h 924815"/>
              <a:gd name="connsiteX3" fmla="*/ 0 w 4615790"/>
              <a:gd name="connsiteY3" fmla="*/ 924815 h 924815"/>
              <a:gd name="connsiteX4" fmla="*/ 0 w 4615790"/>
              <a:gd name="connsiteY4" fmla="*/ 10415 h 924815"/>
              <a:gd name="connsiteX0" fmla="*/ 0 w 4388774"/>
              <a:gd name="connsiteY0" fmla="*/ 10415 h 924815"/>
              <a:gd name="connsiteX1" fmla="*/ 2998767 w 4388774"/>
              <a:gd name="connsiteY1" fmla="*/ 1359 h 924815"/>
              <a:gd name="connsiteX2" fmla="*/ 3456384 w 4388774"/>
              <a:gd name="connsiteY2" fmla="*/ 924815 h 924815"/>
              <a:gd name="connsiteX3" fmla="*/ 0 w 4388774"/>
              <a:gd name="connsiteY3" fmla="*/ 924815 h 924815"/>
              <a:gd name="connsiteX4" fmla="*/ 0 w 4388774"/>
              <a:gd name="connsiteY4" fmla="*/ 10415 h 924815"/>
              <a:gd name="connsiteX0" fmla="*/ 0 w 4388774"/>
              <a:gd name="connsiteY0" fmla="*/ 9056 h 923456"/>
              <a:gd name="connsiteX1" fmla="*/ 2998767 w 4388774"/>
              <a:gd name="connsiteY1" fmla="*/ 0 h 923456"/>
              <a:gd name="connsiteX2" fmla="*/ 3456384 w 4388774"/>
              <a:gd name="connsiteY2" fmla="*/ 923456 h 923456"/>
              <a:gd name="connsiteX3" fmla="*/ 0 w 4388774"/>
              <a:gd name="connsiteY3" fmla="*/ 923456 h 923456"/>
              <a:gd name="connsiteX4" fmla="*/ 0 w 438877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846348"/>
              <a:gd name="connsiteY0" fmla="*/ 9056 h 923456"/>
              <a:gd name="connsiteX1" fmla="*/ 2622249 w 3846348"/>
              <a:gd name="connsiteY1" fmla="*/ 0 h 923456"/>
              <a:gd name="connsiteX2" fmla="*/ 3846348 w 3846348"/>
              <a:gd name="connsiteY2" fmla="*/ 923456 h 923456"/>
              <a:gd name="connsiteX3" fmla="*/ 0 w 3846348"/>
              <a:gd name="connsiteY3" fmla="*/ 923456 h 923456"/>
              <a:gd name="connsiteX4" fmla="*/ 0 w 3846348"/>
              <a:gd name="connsiteY4" fmla="*/ 9056 h 923456"/>
              <a:gd name="connsiteX0" fmla="*/ 0 w 3846348"/>
              <a:gd name="connsiteY0" fmla="*/ 555 h 914955"/>
              <a:gd name="connsiteX1" fmla="*/ 2958425 w 3846348"/>
              <a:gd name="connsiteY1" fmla="*/ 4946 h 914955"/>
              <a:gd name="connsiteX2" fmla="*/ 3846348 w 3846348"/>
              <a:gd name="connsiteY2" fmla="*/ 914955 h 914955"/>
              <a:gd name="connsiteX3" fmla="*/ 0 w 3846348"/>
              <a:gd name="connsiteY3" fmla="*/ 914955 h 914955"/>
              <a:gd name="connsiteX4" fmla="*/ 0 w 3846348"/>
              <a:gd name="connsiteY4" fmla="*/ 555 h 914955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348" h="914400">
                <a:moveTo>
                  <a:pt x="0" y="0"/>
                </a:moveTo>
                <a:lnTo>
                  <a:pt x="3321495" y="4391"/>
                </a:lnTo>
                <a:cubicBezTo>
                  <a:pt x="3695853" y="177917"/>
                  <a:pt x="3754472" y="747043"/>
                  <a:pt x="3846348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xmlns="" id="{29300B9B-1275-4A7E-ACF6-E70EEEE2D016}"/>
              </a:ext>
            </a:extLst>
          </p:cNvPr>
          <p:cNvSpPr/>
          <p:nvPr userDrawn="1"/>
        </p:nvSpPr>
        <p:spPr>
          <a:xfrm flipH="1" flipV="1">
            <a:off x="8005233" y="82092"/>
            <a:ext cx="4079287" cy="542406"/>
          </a:xfrm>
          <a:custGeom>
            <a:avLst/>
            <a:gdLst>
              <a:gd name="connsiteX0" fmla="*/ 0 w 3456384"/>
              <a:gd name="connsiteY0" fmla="*/ 0 h 914400"/>
              <a:gd name="connsiteX1" fmla="*/ 3456384 w 3456384"/>
              <a:gd name="connsiteY1" fmla="*/ 0 h 914400"/>
              <a:gd name="connsiteX2" fmla="*/ 3456384 w 3456384"/>
              <a:gd name="connsiteY2" fmla="*/ 914400 h 914400"/>
              <a:gd name="connsiteX3" fmla="*/ 0 w 3456384"/>
              <a:gd name="connsiteY3" fmla="*/ 914400 h 914400"/>
              <a:gd name="connsiteX4" fmla="*/ 0 w 3456384"/>
              <a:gd name="connsiteY4" fmla="*/ 0 h 914400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056 h 923456"/>
              <a:gd name="connsiteX3" fmla="*/ 3442520 w 3456384"/>
              <a:gd name="connsiteY3" fmla="*/ 349624 h 923456"/>
              <a:gd name="connsiteX4" fmla="*/ 3456384 w 3456384"/>
              <a:gd name="connsiteY4" fmla="*/ 923456 h 923456"/>
              <a:gd name="connsiteX5" fmla="*/ 0 w 3456384"/>
              <a:gd name="connsiteY5" fmla="*/ 923456 h 923456"/>
              <a:gd name="connsiteX6" fmla="*/ 0 w 3456384"/>
              <a:gd name="connsiteY6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42520 w 3456384"/>
              <a:gd name="connsiteY2" fmla="*/ 349624 h 923456"/>
              <a:gd name="connsiteX3" fmla="*/ 3456384 w 3456384"/>
              <a:gd name="connsiteY3" fmla="*/ 923456 h 923456"/>
              <a:gd name="connsiteX4" fmla="*/ 0 w 3456384"/>
              <a:gd name="connsiteY4" fmla="*/ 923456 h 923456"/>
              <a:gd name="connsiteX5" fmla="*/ 0 w 3456384"/>
              <a:gd name="connsiteY5" fmla="*/ 9056 h 923456"/>
              <a:gd name="connsiteX0" fmla="*/ 0 w 3456384"/>
              <a:gd name="connsiteY0" fmla="*/ 86116 h 1000516"/>
              <a:gd name="connsiteX1" fmla="*/ 2998767 w 3456384"/>
              <a:gd name="connsiteY1" fmla="*/ 77060 h 1000516"/>
              <a:gd name="connsiteX2" fmla="*/ 3442520 w 3456384"/>
              <a:gd name="connsiteY2" fmla="*/ 426684 h 1000516"/>
              <a:gd name="connsiteX3" fmla="*/ 3456384 w 3456384"/>
              <a:gd name="connsiteY3" fmla="*/ 1000516 h 1000516"/>
              <a:gd name="connsiteX4" fmla="*/ 0 w 3456384"/>
              <a:gd name="connsiteY4" fmla="*/ 1000516 h 1000516"/>
              <a:gd name="connsiteX5" fmla="*/ 0 w 3456384"/>
              <a:gd name="connsiteY5" fmla="*/ 86116 h 1000516"/>
              <a:gd name="connsiteX0" fmla="*/ 0 w 3456384"/>
              <a:gd name="connsiteY0" fmla="*/ 68426 h 982826"/>
              <a:gd name="connsiteX1" fmla="*/ 2998767 w 3456384"/>
              <a:gd name="connsiteY1" fmla="*/ 59370 h 982826"/>
              <a:gd name="connsiteX2" fmla="*/ 3442520 w 3456384"/>
              <a:gd name="connsiteY2" fmla="*/ 408994 h 982826"/>
              <a:gd name="connsiteX3" fmla="*/ 3456384 w 3456384"/>
              <a:gd name="connsiteY3" fmla="*/ 982826 h 982826"/>
              <a:gd name="connsiteX4" fmla="*/ 0 w 3456384"/>
              <a:gd name="connsiteY4" fmla="*/ 982826 h 982826"/>
              <a:gd name="connsiteX5" fmla="*/ 0 w 3456384"/>
              <a:gd name="connsiteY5" fmla="*/ 68426 h 982826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073 h 923473"/>
              <a:gd name="connsiteX1" fmla="*/ 2998767 w 3456384"/>
              <a:gd name="connsiteY1" fmla="*/ 17 h 923473"/>
              <a:gd name="connsiteX2" fmla="*/ 3442520 w 3456384"/>
              <a:gd name="connsiteY2" fmla="*/ 349641 h 923473"/>
              <a:gd name="connsiteX3" fmla="*/ 3456384 w 3456384"/>
              <a:gd name="connsiteY3" fmla="*/ 923473 h 923473"/>
              <a:gd name="connsiteX4" fmla="*/ 0 w 3456384"/>
              <a:gd name="connsiteY4" fmla="*/ 923473 h 923473"/>
              <a:gd name="connsiteX5" fmla="*/ 0 w 3456384"/>
              <a:gd name="connsiteY5" fmla="*/ 9073 h 923473"/>
              <a:gd name="connsiteX0" fmla="*/ 0 w 3456384"/>
              <a:gd name="connsiteY0" fmla="*/ 9240 h 923640"/>
              <a:gd name="connsiteX1" fmla="*/ 2998767 w 3456384"/>
              <a:gd name="connsiteY1" fmla="*/ 184 h 923640"/>
              <a:gd name="connsiteX2" fmla="*/ 3442520 w 3456384"/>
              <a:gd name="connsiteY2" fmla="*/ 349808 h 923640"/>
              <a:gd name="connsiteX3" fmla="*/ 3456384 w 3456384"/>
              <a:gd name="connsiteY3" fmla="*/ 923640 h 923640"/>
              <a:gd name="connsiteX4" fmla="*/ 0 w 3456384"/>
              <a:gd name="connsiteY4" fmla="*/ 923640 h 923640"/>
              <a:gd name="connsiteX5" fmla="*/ 0 w 3456384"/>
              <a:gd name="connsiteY5" fmla="*/ 9240 h 923640"/>
              <a:gd name="connsiteX0" fmla="*/ 0 w 3456384"/>
              <a:gd name="connsiteY0" fmla="*/ 9061 h 923461"/>
              <a:gd name="connsiteX1" fmla="*/ 2998767 w 3456384"/>
              <a:gd name="connsiteY1" fmla="*/ 5 h 923461"/>
              <a:gd name="connsiteX2" fmla="*/ 3442520 w 3456384"/>
              <a:gd name="connsiteY2" fmla="*/ 349629 h 923461"/>
              <a:gd name="connsiteX3" fmla="*/ 3456384 w 3456384"/>
              <a:gd name="connsiteY3" fmla="*/ 923461 h 923461"/>
              <a:gd name="connsiteX4" fmla="*/ 0 w 3456384"/>
              <a:gd name="connsiteY4" fmla="*/ 923461 h 923461"/>
              <a:gd name="connsiteX5" fmla="*/ 0 w 3456384"/>
              <a:gd name="connsiteY5" fmla="*/ 9061 h 923461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3688035"/>
              <a:gd name="connsiteY0" fmla="*/ 75792 h 990192"/>
              <a:gd name="connsiteX1" fmla="*/ 2998767 w 3688035"/>
              <a:gd name="connsiteY1" fmla="*/ 66736 h 990192"/>
              <a:gd name="connsiteX2" fmla="*/ 3456384 w 3688035"/>
              <a:gd name="connsiteY2" fmla="*/ 990192 h 990192"/>
              <a:gd name="connsiteX3" fmla="*/ 0 w 3688035"/>
              <a:gd name="connsiteY3" fmla="*/ 990192 h 990192"/>
              <a:gd name="connsiteX4" fmla="*/ 0 w 3688035"/>
              <a:gd name="connsiteY4" fmla="*/ 75792 h 990192"/>
              <a:gd name="connsiteX0" fmla="*/ 0 w 4615790"/>
              <a:gd name="connsiteY0" fmla="*/ 10415 h 924815"/>
              <a:gd name="connsiteX1" fmla="*/ 2998767 w 4615790"/>
              <a:gd name="connsiteY1" fmla="*/ 1359 h 924815"/>
              <a:gd name="connsiteX2" fmla="*/ 3456384 w 4615790"/>
              <a:gd name="connsiteY2" fmla="*/ 924815 h 924815"/>
              <a:gd name="connsiteX3" fmla="*/ 0 w 4615790"/>
              <a:gd name="connsiteY3" fmla="*/ 924815 h 924815"/>
              <a:gd name="connsiteX4" fmla="*/ 0 w 4615790"/>
              <a:gd name="connsiteY4" fmla="*/ 10415 h 924815"/>
              <a:gd name="connsiteX0" fmla="*/ 0 w 4388774"/>
              <a:gd name="connsiteY0" fmla="*/ 10415 h 924815"/>
              <a:gd name="connsiteX1" fmla="*/ 2998767 w 4388774"/>
              <a:gd name="connsiteY1" fmla="*/ 1359 h 924815"/>
              <a:gd name="connsiteX2" fmla="*/ 3456384 w 4388774"/>
              <a:gd name="connsiteY2" fmla="*/ 924815 h 924815"/>
              <a:gd name="connsiteX3" fmla="*/ 0 w 4388774"/>
              <a:gd name="connsiteY3" fmla="*/ 924815 h 924815"/>
              <a:gd name="connsiteX4" fmla="*/ 0 w 4388774"/>
              <a:gd name="connsiteY4" fmla="*/ 10415 h 924815"/>
              <a:gd name="connsiteX0" fmla="*/ 0 w 4388774"/>
              <a:gd name="connsiteY0" fmla="*/ 9056 h 923456"/>
              <a:gd name="connsiteX1" fmla="*/ 2998767 w 4388774"/>
              <a:gd name="connsiteY1" fmla="*/ 0 h 923456"/>
              <a:gd name="connsiteX2" fmla="*/ 3456384 w 4388774"/>
              <a:gd name="connsiteY2" fmla="*/ 923456 h 923456"/>
              <a:gd name="connsiteX3" fmla="*/ 0 w 4388774"/>
              <a:gd name="connsiteY3" fmla="*/ 923456 h 923456"/>
              <a:gd name="connsiteX4" fmla="*/ 0 w 438877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998767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456384"/>
              <a:gd name="connsiteY0" fmla="*/ 9056 h 923456"/>
              <a:gd name="connsiteX1" fmla="*/ 2622249 w 3456384"/>
              <a:gd name="connsiteY1" fmla="*/ 0 h 923456"/>
              <a:gd name="connsiteX2" fmla="*/ 3456384 w 3456384"/>
              <a:gd name="connsiteY2" fmla="*/ 923456 h 923456"/>
              <a:gd name="connsiteX3" fmla="*/ 0 w 3456384"/>
              <a:gd name="connsiteY3" fmla="*/ 923456 h 923456"/>
              <a:gd name="connsiteX4" fmla="*/ 0 w 3456384"/>
              <a:gd name="connsiteY4" fmla="*/ 9056 h 923456"/>
              <a:gd name="connsiteX0" fmla="*/ 0 w 3846348"/>
              <a:gd name="connsiteY0" fmla="*/ 9056 h 923456"/>
              <a:gd name="connsiteX1" fmla="*/ 2622249 w 3846348"/>
              <a:gd name="connsiteY1" fmla="*/ 0 h 923456"/>
              <a:gd name="connsiteX2" fmla="*/ 3846348 w 3846348"/>
              <a:gd name="connsiteY2" fmla="*/ 923456 h 923456"/>
              <a:gd name="connsiteX3" fmla="*/ 0 w 3846348"/>
              <a:gd name="connsiteY3" fmla="*/ 923456 h 923456"/>
              <a:gd name="connsiteX4" fmla="*/ 0 w 3846348"/>
              <a:gd name="connsiteY4" fmla="*/ 9056 h 923456"/>
              <a:gd name="connsiteX0" fmla="*/ 0 w 3846348"/>
              <a:gd name="connsiteY0" fmla="*/ 555 h 914955"/>
              <a:gd name="connsiteX1" fmla="*/ 2958425 w 3846348"/>
              <a:gd name="connsiteY1" fmla="*/ 4946 h 914955"/>
              <a:gd name="connsiteX2" fmla="*/ 3846348 w 3846348"/>
              <a:gd name="connsiteY2" fmla="*/ 914955 h 914955"/>
              <a:gd name="connsiteX3" fmla="*/ 0 w 3846348"/>
              <a:gd name="connsiteY3" fmla="*/ 914955 h 914955"/>
              <a:gd name="connsiteX4" fmla="*/ 0 w 3846348"/>
              <a:gd name="connsiteY4" fmla="*/ 555 h 914955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3846348"/>
              <a:gd name="connsiteY0" fmla="*/ 0 h 914400"/>
              <a:gd name="connsiteX1" fmla="*/ 3321495 w 3846348"/>
              <a:gd name="connsiteY1" fmla="*/ 4391 h 914400"/>
              <a:gd name="connsiteX2" fmla="*/ 3846348 w 3846348"/>
              <a:gd name="connsiteY2" fmla="*/ 914400 h 914400"/>
              <a:gd name="connsiteX3" fmla="*/ 0 w 3846348"/>
              <a:gd name="connsiteY3" fmla="*/ 914400 h 914400"/>
              <a:gd name="connsiteX4" fmla="*/ 0 w 3846348"/>
              <a:gd name="connsiteY4" fmla="*/ 0 h 914400"/>
              <a:gd name="connsiteX0" fmla="*/ 0 w 4088504"/>
              <a:gd name="connsiteY0" fmla="*/ 0 h 914400"/>
              <a:gd name="connsiteX1" fmla="*/ 3321495 w 4088504"/>
              <a:gd name="connsiteY1" fmla="*/ 4391 h 914400"/>
              <a:gd name="connsiteX2" fmla="*/ 4088504 w 4088504"/>
              <a:gd name="connsiteY2" fmla="*/ 914400 h 914400"/>
              <a:gd name="connsiteX3" fmla="*/ 0 w 4088504"/>
              <a:gd name="connsiteY3" fmla="*/ 914400 h 914400"/>
              <a:gd name="connsiteX4" fmla="*/ 0 w 4088504"/>
              <a:gd name="connsiteY4" fmla="*/ 0 h 914400"/>
              <a:gd name="connsiteX0" fmla="*/ 0 w 4088504"/>
              <a:gd name="connsiteY0" fmla="*/ 0 h 914400"/>
              <a:gd name="connsiteX1" fmla="*/ 3321495 w 4088504"/>
              <a:gd name="connsiteY1" fmla="*/ 4391 h 914400"/>
              <a:gd name="connsiteX2" fmla="*/ 4088504 w 4088504"/>
              <a:gd name="connsiteY2" fmla="*/ 914400 h 914400"/>
              <a:gd name="connsiteX3" fmla="*/ 0 w 4088504"/>
              <a:gd name="connsiteY3" fmla="*/ 914400 h 914400"/>
              <a:gd name="connsiteX4" fmla="*/ 0 w 4088504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504" h="914400">
                <a:moveTo>
                  <a:pt x="0" y="0"/>
                </a:moveTo>
                <a:lnTo>
                  <a:pt x="3321495" y="4391"/>
                </a:lnTo>
                <a:cubicBezTo>
                  <a:pt x="3695853" y="177917"/>
                  <a:pt x="3899766" y="724374"/>
                  <a:pt x="4088504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100000">
                <a:srgbClr val="E1E1E1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F86526-3919-42F6-A0AD-DDD524C8E0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67" y="-34925"/>
            <a:ext cx="373591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BF8C1AD-31F6-4CBA-B140-CE3402A2DA34}"/>
              </a:ext>
            </a:extLst>
          </p:cNvPr>
          <p:cNvSpPr/>
          <p:nvPr userDrawn="1"/>
        </p:nvSpPr>
        <p:spPr>
          <a:xfrm>
            <a:off x="0" y="6597650"/>
            <a:ext cx="10320867" cy="260350"/>
          </a:xfrm>
          <a:prstGeom prst="rect">
            <a:avLst/>
          </a:prstGeom>
          <a:solidFill>
            <a:srgbClr val="00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A1C245C-3C2F-46C2-A72F-DA2EB220AFF7}"/>
              </a:ext>
            </a:extLst>
          </p:cNvPr>
          <p:cNvSpPr/>
          <p:nvPr userDrawn="1"/>
        </p:nvSpPr>
        <p:spPr>
          <a:xfrm>
            <a:off x="9745133" y="6597650"/>
            <a:ext cx="2446867" cy="26035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fld id="{2B1E1A30-5CDF-4B66-A7B4-3EAB54A75C1F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‹#›</a:t>
            </a:fld>
            <a:endParaRPr lang="zh-CN" altLang="en-US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48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B16CB1CA-B4A5-4ACD-AC93-93104251189C}"/>
              </a:ext>
            </a:extLst>
          </p:cNvPr>
          <p:cNvSpPr/>
          <p:nvPr userDrawn="1"/>
        </p:nvSpPr>
        <p:spPr>
          <a:xfrm>
            <a:off x="0" y="6597650"/>
            <a:ext cx="10320867" cy="260350"/>
          </a:xfrm>
          <a:prstGeom prst="rect">
            <a:avLst/>
          </a:prstGeom>
          <a:solidFill>
            <a:srgbClr val="00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28F683D-7FB6-4427-A804-C079B57CDD1C}"/>
              </a:ext>
            </a:extLst>
          </p:cNvPr>
          <p:cNvSpPr/>
          <p:nvPr userDrawn="1"/>
        </p:nvSpPr>
        <p:spPr>
          <a:xfrm>
            <a:off x="9745133" y="6597650"/>
            <a:ext cx="2446867" cy="26035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fld id="{2C6696CD-2E32-4E19-8611-497E4FE9F609}" type="slidenum">
              <a:rPr lang="en-US" altLang="zh-CN" sz="18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‹#›</a:t>
            </a:fld>
            <a:endParaRPr lang="zh-CN" altLang="en-US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xmlns="" id="{59E2E969-E0CA-44D8-B6F0-09837AD8729E}"/>
              </a:ext>
            </a:extLst>
          </p:cNvPr>
          <p:cNvSpPr/>
          <p:nvPr userDrawn="1"/>
        </p:nvSpPr>
        <p:spPr>
          <a:xfrm rot="5400000">
            <a:off x="235480" y="-235479"/>
            <a:ext cx="1412875" cy="1883833"/>
          </a:xfrm>
          <a:prstGeom prst="rtTriangle">
            <a:avLst/>
          </a:prstGeom>
          <a:solidFill>
            <a:srgbClr val="00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pic>
        <p:nvPicPr>
          <p:cNvPr id="5" name="图片 19">
            <a:extLst>
              <a:ext uri="{FF2B5EF4-FFF2-40B4-BE49-F238E27FC236}">
                <a16:creationId xmlns:a16="http://schemas.microsoft.com/office/drawing/2014/main" xmlns="" id="{F71D55FC-A838-4EA9-8E05-DC79984F7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" y="47626"/>
            <a:ext cx="105621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79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D99D2C9-BC96-4C64-AE28-34E77835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C106771-5C70-4E3C-8649-D97391888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9A7B13E-C519-407D-8C42-03C17CF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F28CA22-9BF7-4912-B677-9065143D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6048B9F-999D-4190-82CB-B533E27F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7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872E5A-36F6-460C-9587-A81046BC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224A5AD-1B56-47AD-83BD-4635FD523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F774A4B-F958-4822-9575-AD95146C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3560FEE-662A-4E16-9EF5-A06CE47F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CB86071-80BF-4051-BCEB-BD764E69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1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3DA7C2E-4862-405D-87D8-31DB9B81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D458228-5F69-4A68-93CB-9A5C3FBC2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BA1DCFB-33A8-4A8D-BEC4-D8BDDF93B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64B4F04-A3E1-48E8-9E75-7163ED9B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BE6E931-3D75-4690-9900-87600E58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FD641A1-C934-4D12-9AB2-4819C52A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69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0907B6-EF8E-4D8D-B4F1-26BEDB0E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5721D85-378D-415F-85B5-9625A4C2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941DF5D-DBFB-45D5-951D-18600682C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9F774083-0843-4C15-ACB5-C0635ABEC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73690D33-6E0C-41B4-946D-E6D35698D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74C13A2E-BD63-48CB-951E-19AEA8A6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6A7D233E-3CDF-4CA8-A552-CFBABA3C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9E2B8348-CF8B-40DE-85A7-C650AD6A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73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0C2F0C-4FC1-46AF-8D96-F1D06ACA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334116C-BD71-471A-851E-9B739005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610773B-92A6-4F20-BAF6-C7EE5E83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4B82F86-EE40-4731-89F9-94669E11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6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FE845409-A7E5-42BF-9DEC-643BBA8A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4A6C2A0D-716D-4821-ABD6-299EB89F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814D719-BA1F-4620-B5B8-ACC5A8CE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49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75440D-D34C-4AB6-B849-8867E36F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6B0945B-74C5-49F1-B72A-0610845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CB9B432-C88E-409D-9CF1-50512D982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BF89CB7-D691-4BD5-A187-670F55E8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CBB77A6-C96A-43ED-83D5-2CEBC16A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AE02D23-85F0-4F1E-BA44-A917AD94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5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EEFE513-E59A-4C18-86C1-57832DE3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AF81E877-45BC-4C63-A436-0A495959D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A2F19D81-B55B-4CAA-A64A-280114D88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719818F-827D-4657-B3D2-E9E25EF3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B5B42CF-06CF-453E-92F1-0F516A37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FE24022-F8E9-4E22-8FFA-63151E74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0920BD92-169A-4C97-B3F3-1ABC961E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6DD73F-F0B9-4A37-A62D-C9146E6B3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7E4C9CA-7C6A-4523-96DF-DE218DF6F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DF484-EA62-4A41-880A-04D1CAA042D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AE215A3-4557-48BA-AE56-8D42700D7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3BF58C1-8E60-4F3B-8E89-0E129395D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77F5D-B6EB-4B3E-A3C4-D46CC2CC3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65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 descr="C:\Users\HP\Desktop\图片1.jpg">
            <a:extLst>
              <a:ext uri="{FF2B5EF4-FFF2-40B4-BE49-F238E27FC236}">
                <a16:creationId xmlns:a16="http://schemas.microsoft.com/office/drawing/2014/main" xmlns="" id="{A45E40B5-4306-46F6-8A14-34082566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0" b="23666"/>
          <a:stretch>
            <a:fillRect/>
          </a:stretch>
        </p:blipFill>
        <p:spPr bwMode="auto">
          <a:xfrm>
            <a:off x="0" y="0"/>
            <a:ext cx="12192000" cy="529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内容占位符 3">
            <a:extLst>
              <a:ext uri="{FF2B5EF4-FFF2-40B4-BE49-F238E27FC236}">
                <a16:creationId xmlns:a16="http://schemas.microsoft.com/office/drawing/2014/main" xmlns="" id="{C98F3902-B8C5-45FD-A9E0-A1D2F5ADB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826"/>
            <a:ext cx="121920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">
            <a:extLst>
              <a:ext uri="{FF2B5EF4-FFF2-40B4-BE49-F238E27FC236}">
                <a16:creationId xmlns:a16="http://schemas.microsoft.com/office/drawing/2014/main" xmlns="" id="{1A72FF85-7371-4661-A344-51730449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6" y="101601"/>
            <a:ext cx="31162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文本框 1">
            <a:extLst>
              <a:ext uri="{FF2B5EF4-FFF2-40B4-BE49-F238E27FC236}">
                <a16:creationId xmlns:a16="http://schemas.microsoft.com/office/drawing/2014/main" xmlns="" id="{8C21BFBD-962A-463E-8BD7-28CD1E6F6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2060575"/>
            <a:ext cx="80645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算法设计与分析</a:t>
            </a:r>
            <a:endParaRPr lang="en-US" altLang="zh-CN" sz="4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126" name="文本框 2">
            <a:extLst>
              <a:ext uri="{FF2B5EF4-FFF2-40B4-BE49-F238E27FC236}">
                <a16:creationId xmlns:a16="http://schemas.microsoft.com/office/drawing/2014/main" xmlns="" id="{39350D25-BA3C-4984-8780-A4F91A955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3402013"/>
            <a:ext cx="1568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</a:rPr>
              <a:t>翟仲毅</a:t>
            </a:r>
            <a:endParaRPr lang="en-US" altLang="zh-CN" sz="3600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5">
                <a:extLst>
                  <a:ext uri="{FF2B5EF4-FFF2-40B4-BE49-F238E27FC236}">
                    <a16:creationId xmlns:a16="http://schemas.microsoft.com/office/drawing/2014/main" xmlns="" id="{BB7449CA-64BA-FAAE-0A42-C38A8BF960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861" y="1070365"/>
                <a:ext cx="9279011" cy="1118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buClr>
                    <a:srgbClr val="666600"/>
                  </a:buClr>
                  <a:defRPr/>
                </a:pPr>
                <a:r>
                  <a:rPr lang="en-US" altLang="zh-CN" sz="2400" kern="0" dirty="0">
                    <a:solidFill>
                      <a:srgbClr val="000000"/>
                    </a:solidFill>
                    <a:latin typeface="Verdana"/>
                  </a:rPr>
                  <a:t> </a:t>
                </a:r>
                <a:r>
                  <a:rPr lang="zh-CN" altLang="en-US" sz="2400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问题：</a:t>
                </a:r>
                <a:endParaRPr lang="en-US" altLang="zh-CN" sz="24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     </a:t>
                </a:r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分别用递归和动态规划算法求解组合数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0" smtClean="0"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i="1" ker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ker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n</m:t>
                        </m:r>
                      </m:sub>
                      <m:sup>
                        <m:r>
                          <a:rPr lang="en-US" altLang="zh-CN" sz="2400" b="1" i="1" kern="0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𝒎</m:t>
                        </m:r>
                      </m:sup>
                    </m:sSubSup>
                    <m:r>
                      <a:rPr lang="en-US" altLang="zh-CN" sz="2400" b="1" i="1" kern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,</m:t>
                    </m:r>
                    <m:r>
                      <a:rPr lang="zh-CN" altLang="en-US" sz="2400" i="1" ker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并</m:t>
                    </m:r>
                  </m:oMath>
                </a14:m>
                <a:r>
                  <a:rPr lang="zh-CN" altLang="en-US" sz="2400" kern="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进行比较</a:t>
                </a:r>
              </a:p>
            </p:txBody>
          </p:sp>
        </mc:Choice>
        <mc:Fallback xmlns="">
          <p:sp>
            <p:nvSpPr>
              <p:cNvPr id="4" name="Rectangle 5">
                <a:extLst>
                  <a:ext uri="{FF2B5EF4-FFF2-40B4-BE49-F238E27FC236}">
                    <a16:creationId xmlns:a16="http://schemas.microsoft.com/office/drawing/2014/main" id="{BB7449CA-64BA-FAAE-0A42-C38A8BF96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861" y="1070365"/>
                <a:ext cx="9279011" cy="1118357"/>
              </a:xfrm>
              <a:prstGeom prst="rect">
                <a:avLst/>
              </a:prstGeom>
              <a:blipFill>
                <a:blip r:embed="rId3"/>
                <a:stretch>
                  <a:fillRect l="-460" t="-3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xmlns="" id="{B606F84C-5A20-11EC-9D6C-77DBBE1C08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68" y="2188722"/>
                <a:ext cx="9279011" cy="1118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buClr>
                    <a:srgbClr val="666600"/>
                  </a:buClr>
                  <a:defRPr/>
                </a:pPr>
                <a:r>
                  <a:rPr lang="en-US" altLang="zh-CN" sz="2400" kern="0" dirty="0">
                    <a:solidFill>
                      <a:srgbClr val="000000"/>
                    </a:solidFill>
                    <a:latin typeface="Verdana"/>
                  </a:rPr>
                  <a:t> </a:t>
                </a:r>
                <a:r>
                  <a:rPr lang="zh-CN" altLang="en-US" sz="2400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递归方法：</a:t>
                </a:r>
                <a:endParaRPr lang="en-US" altLang="zh-CN" sz="2400" kern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     </a:t>
                </a:r>
                <a:r>
                  <a:rPr lang="zh-CN" altLang="en-US" sz="2400" kern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重复求解子问题，计算时间复杂度为</a:t>
                </a:r>
                <a:r>
                  <a:rPr lang="en-US" altLang="zh-CN" sz="2400" kern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0" smtClean="0">
                            <a:solidFill>
                              <a:schemeClr val="tx1"/>
                            </a:solidFill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)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solidFill>
                      <a:srgbClr val="FF0000"/>
                    </a:solidFill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int </a:t>
                </a:r>
                <a:r>
                  <a:rPr lang="en-US" altLang="zh-CN" sz="2400" kern="0" dirty="0" err="1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ComB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(int </a:t>
                </a:r>
                <a:r>
                  <a:rPr lang="en-US" altLang="zh-CN" sz="2400" kern="0" dirty="0" err="1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n,int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m)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{   if(m==0 || n==m)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return (1);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else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return (</a:t>
                </a:r>
                <a:r>
                  <a:rPr lang="en-US" altLang="zh-CN" sz="2400" kern="0" dirty="0" err="1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ComB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(n-1,m-1)+</a:t>
                </a:r>
                <a:r>
                  <a:rPr lang="en-US" altLang="zh-CN" sz="2400" kern="0" dirty="0" err="1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ComB</a:t>
                </a: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(n-1,m));</a:t>
                </a:r>
              </a:p>
              <a:p>
                <a:pPr marL="0" indent="0" eaLnBrk="1" hangingPunct="1">
                  <a:buClr>
                    <a:srgbClr val="666600"/>
                  </a:buClr>
                  <a:buNone/>
                  <a:defRPr/>
                </a:pPr>
                <a:r>
                  <a:rPr lang="en-US" altLang="zh-CN" sz="2400" kern="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    }</a:t>
                </a:r>
                <a:endParaRPr lang="zh-CN" altLang="en-US" sz="2400" kern="0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B606F84C-5A20-11EC-9D6C-77DBBE1C0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168" y="2188722"/>
                <a:ext cx="9279011" cy="1118357"/>
              </a:xfrm>
              <a:prstGeom prst="rect">
                <a:avLst/>
              </a:prstGeom>
              <a:blipFill>
                <a:blip r:embed="rId4"/>
                <a:stretch>
                  <a:fillRect l="-394" t="-3825" b="-228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374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B606F84C-5A20-11EC-9D6C-77DBBE1C0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94" y="1138136"/>
            <a:ext cx="9279011" cy="52387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sz="2400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</a:t>
            </a:r>
            <a:r>
              <a:rPr lang="en-US" altLang="zh-CN" sz="2400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400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记录子问题：</a:t>
            </a:r>
            <a:endParaRPr lang="en-US" altLang="zh-CN" sz="2400" kern="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xmlns="" id="{CB228A9C-6FB9-9444-5345-5D6CD0AD0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69" y="1621424"/>
                <a:ext cx="9640910" cy="3288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ts val="31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▪ 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步骤一：分析最优子结构</a:t>
                </a:r>
                <a:endParaRPr lang="en-US" altLang="zh-CN" sz="2400" b="1" dirty="0">
                  <a:solidFill>
                    <a:srgbClr val="00206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—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计算组合数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可以将原问题分解为求解两个子问题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，而子问题的求解又具有重叠性，因此要采用自底向上的方法，先计算出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然后再用公式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初值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……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依次计算其它各项的值并填表。当各个子问题的解被求出时，原问题得解。</a:t>
                </a:r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B228A9C-6FB9-9444-5345-5D6CD0AD0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4069" y="1621424"/>
                <a:ext cx="9640910" cy="3288272"/>
              </a:xfrm>
              <a:prstGeom prst="rect">
                <a:avLst/>
              </a:prstGeom>
              <a:blipFill>
                <a:blip r:embed="rId3"/>
                <a:stretch>
                  <a:fillRect l="-1012" t="-557" r="-949" b="-38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1802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xmlns="" id="{CB228A9C-6FB9-9444-5345-5D6CD0AD0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248" y="1216795"/>
                <a:ext cx="9640910" cy="3124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ts val="31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▪ 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步骤二：建立递归关系</a:t>
                </a:r>
                <a:endParaRPr lang="en-US" altLang="zh-CN" sz="2400" b="1" dirty="0">
                  <a:solidFill>
                    <a:srgbClr val="00206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根据公式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 smtClean="0">
                                <a:latin typeface="Cambria Math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1" i="1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,    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,     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或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可以用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C[</a:t>
                </a:r>
                <a:r>
                  <a:rPr lang="en-US" altLang="zh-CN" sz="2400" b="1" dirty="0" err="1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][j](</a:t>
                </a:r>
                <a:r>
                  <a:rPr lang="en-US" altLang="zh-CN" sz="2400" b="1" dirty="0" err="1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=1,…,</a:t>
                </a:r>
                <a:r>
                  <a:rPr lang="en-US" altLang="zh-CN" sz="2400" b="1" dirty="0" err="1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n,j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=1,…,m)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来记录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即用一张表来记录重复子问题的结果</a:t>
                </a:r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B228A9C-6FB9-9444-5345-5D6CD0AD0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6248" y="1216795"/>
                <a:ext cx="9640910" cy="3124766"/>
              </a:xfrm>
              <a:prstGeom prst="rect">
                <a:avLst/>
              </a:prstGeom>
              <a:blipFill>
                <a:blip r:embed="rId3"/>
                <a:stretch>
                  <a:fillRect l="-1012" t="-781" r="-949" b="-41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5789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xmlns="" id="{CB228A9C-6FB9-9444-5345-5D6CD0AD0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516" y="938137"/>
                <a:ext cx="9903556" cy="2300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ts val="31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▪ 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步骤三：计算最优值</a:t>
                </a:r>
                <a:endParaRPr lang="en-US" altLang="zh-CN" sz="2400" b="1" dirty="0">
                  <a:solidFill>
                    <a:srgbClr val="00206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如果求解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通过动态规划算法来记录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  <m:d>
                      <m:dPr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其中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：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结果</m:t>
                    </m:r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见表，如计算表中阴影部分第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列的值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，可以用第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列的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与第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列的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求和得到，即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6</a:t>
                </a: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CB228A9C-6FB9-9444-5345-5D6CD0AD0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516" y="938137"/>
                <a:ext cx="9903556" cy="2300758"/>
              </a:xfrm>
              <a:prstGeom prst="rect">
                <a:avLst/>
              </a:prstGeom>
              <a:blipFill>
                <a:blip r:embed="rId3"/>
                <a:stretch>
                  <a:fillRect l="-985" t="-1061" r="-431" b="-135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xmlns="" id="{E6A02A77-A951-D5B0-E4F0-15DA410A8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08154"/>
              </p:ext>
            </p:extLst>
          </p:nvPr>
        </p:nvGraphicFramePr>
        <p:xfrm>
          <a:off x="1633166" y="361910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12343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8114177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803010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758475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i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j=1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j=2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j=3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24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10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153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3488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4902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3471418"/>
                  </a:ext>
                </a:extLst>
              </a:tr>
            </a:tbl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056F4D0A-5469-7C83-FA8A-BA99C460DA80}"/>
              </a:ext>
            </a:extLst>
          </p:cNvPr>
          <p:cNvCxnSpPr/>
          <p:nvPr/>
        </p:nvCxnSpPr>
        <p:spPr>
          <a:xfrm>
            <a:off x="5077838" y="4163438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D119E936-E6A6-B655-757D-60DDAF0CF3FD}"/>
              </a:ext>
            </a:extLst>
          </p:cNvPr>
          <p:cNvCxnSpPr/>
          <p:nvPr/>
        </p:nvCxnSpPr>
        <p:spPr>
          <a:xfrm>
            <a:off x="6264613" y="4163438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8AF8E571-A6FE-DF2E-EBE0-47D142ABB659}"/>
              </a:ext>
            </a:extLst>
          </p:cNvPr>
          <p:cNvCxnSpPr/>
          <p:nvPr/>
        </p:nvCxnSpPr>
        <p:spPr>
          <a:xfrm>
            <a:off x="7243863" y="4163438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3FB7287A-B398-9AC7-A1DA-158B778CDAE0}"/>
              </a:ext>
            </a:extLst>
          </p:cNvPr>
          <p:cNvCxnSpPr/>
          <p:nvPr/>
        </p:nvCxnSpPr>
        <p:spPr>
          <a:xfrm>
            <a:off x="8430638" y="4163438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B52C7231-295C-020B-221C-52FE1DA9AF5B}"/>
              </a:ext>
            </a:extLst>
          </p:cNvPr>
          <p:cNvCxnSpPr/>
          <p:nvPr/>
        </p:nvCxnSpPr>
        <p:spPr>
          <a:xfrm>
            <a:off x="5103778" y="4529846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4F27504D-BF55-8BCB-6448-BF5701E4C618}"/>
              </a:ext>
            </a:extLst>
          </p:cNvPr>
          <p:cNvCxnSpPr/>
          <p:nvPr/>
        </p:nvCxnSpPr>
        <p:spPr>
          <a:xfrm>
            <a:off x="6290553" y="4529846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FAE2D135-5154-2086-1F83-71D7AC1ACA30}"/>
              </a:ext>
            </a:extLst>
          </p:cNvPr>
          <p:cNvCxnSpPr/>
          <p:nvPr/>
        </p:nvCxnSpPr>
        <p:spPr>
          <a:xfrm>
            <a:off x="7133616" y="4529846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4B583998-18DA-21AF-552A-A148A121FB83}"/>
              </a:ext>
            </a:extLst>
          </p:cNvPr>
          <p:cNvCxnSpPr/>
          <p:nvPr/>
        </p:nvCxnSpPr>
        <p:spPr>
          <a:xfrm>
            <a:off x="8320391" y="4529846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F4B1E4DA-A515-701E-6583-FF7CCCD94F04}"/>
              </a:ext>
            </a:extLst>
          </p:cNvPr>
          <p:cNvCxnSpPr/>
          <p:nvPr/>
        </p:nvCxnSpPr>
        <p:spPr>
          <a:xfrm>
            <a:off x="5103778" y="4977319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CB16B2B6-D04F-A115-26BB-6C9FE32EF5F4}"/>
              </a:ext>
            </a:extLst>
          </p:cNvPr>
          <p:cNvCxnSpPr/>
          <p:nvPr/>
        </p:nvCxnSpPr>
        <p:spPr>
          <a:xfrm>
            <a:off x="6290553" y="4977319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2BDBAC38-B58C-E2F1-661E-29B9ED720C7B}"/>
              </a:ext>
            </a:extLst>
          </p:cNvPr>
          <p:cNvCxnSpPr/>
          <p:nvPr/>
        </p:nvCxnSpPr>
        <p:spPr>
          <a:xfrm>
            <a:off x="5103777" y="5366426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xmlns="" id="{099EC4E0-F490-E416-D1D3-48881841E9A1}"/>
              </a:ext>
            </a:extLst>
          </p:cNvPr>
          <p:cNvCxnSpPr/>
          <p:nvPr/>
        </p:nvCxnSpPr>
        <p:spPr>
          <a:xfrm>
            <a:off x="6290552" y="5366426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B2A55993-5ACF-5187-C8DC-BCEC3ACCE634}"/>
              </a:ext>
            </a:extLst>
          </p:cNvPr>
          <p:cNvCxnSpPr/>
          <p:nvPr/>
        </p:nvCxnSpPr>
        <p:spPr>
          <a:xfrm>
            <a:off x="7133616" y="4964348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xmlns="" id="{8C61928A-9D8E-72A7-66C7-81CDEF226417}"/>
              </a:ext>
            </a:extLst>
          </p:cNvPr>
          <p:cNvCxnSpPr/>
          <p:nvPr/>
        </p:nvCxnSpPr>
        <p:spPr>
          <a:xfrm>
            <a:off x="8320391" y="4964348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73FF7F25-54B2-DBF1-857D-65A295D9F427}"/>
              </a:ext>
            </a:extLst>
          </p:cNvPr>
          <p:cNvCxnSpPr/>
          <p:nvPr/>
        </p:nvCxnSpPr>
        <p:spPr>
          <a:xfrm>
            <a:off x="7133616" y="5366426"/>
            <a:ext cx="11867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xmlns="" id="{78B41C6A-7881-059D-3BE1-C0FC24C1894A}"/>
              </a:ext>
            </a:extLst>
          </p:cNvPr>
          <p:cNvCxnSpPr/>
          <p:nvPr/>
        </p:nvCxnSpPr>
        <p:spPr>
          <a:xfrm>
            <a:off x="8320391" y="5366426"/>
            <a:ext cx="0" cy="3210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9851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CB228A9C-6FB9-9444-5345-5D6CD0AD0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677" y="776741"/>
            <a:ext cx="9903556" cy="47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206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00206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步骤四：算法描述及分析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1">
                <a:extLst>
                  <a:ext uri="{FF2B5EF4-FFF2-40B4-BE49-F238E27FC236}">
                    <a16:creationId xmlns:a16="http://schemas.microsoft.com/office/drawing/2014/main" xmlns="" id="{3FC9482F-859D-C4C7-75A7-1DDE04674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877" y="1014339"/>
                <a:ext cx="9903556" cy="6037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Int 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ComB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(int 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n,int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m)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{int C[n+1][m+1],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i,j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;//</a:t>
                </a:r>
                <a:r>
                  <a:rPr lang="zh-CN" altLang="en-US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为了简洁数组下表从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1</a:t>
                </a:r>
                <a:r>
                  <a:rPr lang="zh-CN" altLang="en-US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开始</a:t>
                </a:r>
                <a:endParaRPr lang="en-US" altLang="zh-CN" sz="2400" b="1" dirty="0"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for(j=1;j&lt;=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m;j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++)  C[j][j]=1;               /*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=1*1*/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for(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=1;j&lt;=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n;i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++)  C[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][j]=1;                 /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*1*/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for(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=2;i&lt;=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n;i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++)  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for(j=2;j&lt;=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m;j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++)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      if(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&lt;j)  C[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][j]=0;                       /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=0(j&gt;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)*/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           else C[</a:t>
                </a:r>
                <a:r>
                  <a:rPr lang="en-US" altLang="zh-CN" sz="2400" b="1" dirty="0" err="1">
                    <a:ea typeface="华文仿宋" panose="02010600040101010101" pitchFamily="2" charset="-122"/>
                    <a:cs typeface="Calibri" panose="020F0502020204030204" pitchFamily="34" charset="0"/>
                  </a:rPr>
                  <a:t>i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][j]=C[i-1][j-1]+C[i-1][j];     /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=</a:t>
                </a:r>
                <a:r>
                  <a:rPr lang="en-US" altLang="zh-CN" sz="2400" b="1" dirty="0"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sSubSup>
                      <m:sSubSupPr>
                        <m:ctrlPr>
                          <a:rPr lang="en-US" altLang="zh-CN" sz="2400" b="1" i="1"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j</m:t>
                        </m:r>
                      </m:sup>
                    </m:sSubSup>
                  </m:oMath>
                </a14:m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*/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         return(C[n][m]);</a:t>
                </a: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ea typeface="华文仿宋" panose="02010600040101010101" pitchFamily="2" charset="-122"/>
                    <a:cs typeface="Calibri" panose="020F050202020403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28" name="Rectang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C9482F-859D-C4C7-75A7-1DDE04674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0877" y="1014339"/>
                <a:ext cx="9903556" cy="6037487"/>
              </a:xfrm>
              <a:prstGeom prst="rect">
                <a:avLst/>
              </a:prstGeom>
              <a:blipFill rotWithShape="1">
                <a:blip r:embed="rId3"/>
                <a:stretch>
                  <a:fillRect l="-985" b="-14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0772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组合数问题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CB228A9C-6FB9-9444-5345-5D6CD0AD0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877" y="1014339"/>
            <a:ext cx="9903556" cy="47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206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00206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步骤四：算法描述及分析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xmlns="" id="{471827B6-FDB4-2141-50D8-E136A5859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222" y="2107558"/>
                <a:ext cx="9903556" cy="17140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相对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递归算法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的时间复杂度，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动态规划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算法解决该组合问题时，时间复杂度减少为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),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同时，递归可能重复计算子问题，而动态规划用填表技术避免重复计算，在表中第</a:t>
                </a:r>
                <a:r>
                  <a:rPr lang="en-US" altLang="zh-CN" sz="2400" b="1" dirty="0" err="1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行数据的值只取决于第</a:t>
                </a:r>
                <a:r>
                  <a:rPr lang="en-US" altLang="zh-CN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i-1</a:t>
                </a:r>
                <a:r>
                  <a:rPr lang="zh-CN" altLang="en-US" sz="2400" b="1" dirty="0"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行的数据。</a:t>
                </a:r>
                <a:endParaRPr lang="en-US" altLang="zh-CN" sz="2400" b="1" dirty="0"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471827B6-FDB4-2141-50D8-E136A585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4222" y="2107558"/>
                <a:ext cx="9903556" cy="1714059"/>
              </a:xfrm>
              <a:prstGeom prst="rect">
                <a:avLst/>
              </a:prstGeom>
              <a:blipFill>
                <a:blip r:embed="rId3"/>
                <a:stretch>
                  <a:fillRect l="-985" r="-554" b="-78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682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最短路径问题实例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00" y="781278"/>
            <a:ext cx="11501051" cy="57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43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最短路径问题实例</a:t>
            </a:r>
          </a:p>
        </p:txBody>
      </p:sp>
      <p:pic>
        <p:nvPicPr>
          <p:cNvPr id="16387" name="Picture 3" descr="C:\Users\LENOVO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740588"/>
            <a:ext cx="9983787" cy="58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88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最短路径问题实例</a:t>
            </a:r>
          </a:p>
        </p:txBody>
      </p:sp>
      <p:pic>
        <p:nvPicPr>
          <p:cNvPr id="15362" name="Picture 2" descr="C:\Users\LENOVO\AppData\Roaming\Tencent\Users\332814172\QQ\WinTemp\RichOle\Y{8Y0GF9()NS@)KI_VYLQ6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59" y="883920"/>
            <a:ext cx="88868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3" y="3662589"/>
            <a:ext cx="9203361" cy="27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76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最短路径问题实例</a:t>
            </a:r>
          </a:p>
        </p:txBody>
      </p:sp>
      <p:pic>
        <p:nvPicPr>
          <p:cNvPr id="17411" name="Picture 3" descr="C:\Users\LENOVO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66" y="666018"/>
            <a:ext cx="9998075" cy="559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357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">
            <a:extLst>
              <a:ext uri="{FF2B5EF4-FFF2-40B4-BE49-F238E27FC236}">
                <a16:creationId xmlns:a16="http://schemas.microsoft.com/office/drawing/2014/main" xmlns="" id="{2FD2E2F5-2BDA-490A-9FEA-1DB79FBDA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908050"/>
            <a:ext cx="400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纲要</a:t>
            </a:r>
          </a:p>
        </p:txBody>
      </p:sp>
      <p:grpSp>
        <p:nvGrpSpPr>
          <p:cNvPr id="6147" name="Group 6">
            <a:extLst>
              <a:ext uri="{FF2B5EF4-FFF2-40B4-BE49-F238E27FC236}">
                <a16:creationId xmlns:a16="http://schemas.microsoft.com/office/drawing/2014/main" xmlns="" id="{F714D697-CE54-4FF6-B92A-93AE8BCA9F7B}"/>
              </a:ext>
            </a:extLst>
          </p:cNvPr>
          <p:cNvGrpSpPr>
            <a:grpSpLocks/>
          </p:cNvGrpSpPr>
          <p:nvPr/>
        </p:nvGrpSpPr>
        <p:grpSpPr bwMode="auto">
          <a:xfrm>
            <a:off x="3351334" y="1627356"/>
            <a:ext cx="6121400" cy="720725"/>
            <a:chOff x="1474" y="1298"/>
            <a:chExt cx="3357" cy="454"/>
          </a:xfrm>
        </p:grpSpPr>
        <p:grpSp>
          <p:nvGrpSpPr>
            <p:cNvPr id="6158" name="Group 19">
              <a:extLst>
                <a:ext uri="{FF2B5EF4-FFF2-40B4-BE49-F238E27FC236}">
                  <a16:creationId xmlns:a16="http://schemas.microsoft.com/office/drawing/2014/main" xmlns="" id="{6ADF1D7B-66C3-4988-B2D5-C4F30FFD7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60" name="AutoShape 3">
                <a:extLst>
                  <a:ext uri="{FF2B5EF4-FFF2-40B4-BE49-F238E27FC236}">
                    <a16:creationId xmlns:a16="http://schemas.microsoft.com/office/drawing/2014/main" xmlns="" id="{F1836C08-F482-489C-8DE6-93EB8EB48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6161" name="AutoShape 3">
                <a:extLst>
                  <a:ext uri="{FF2B5EF4-FFF2-40B4-BE49-F238E27FC236}">
                    <a16:creationId xmlns:a16="http://schemas.microsoft.com/office/drawing/2014/main" xmlns="" id="{8B5B7D3C-484E-4D1A-9FC8-4DC0756D2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6159" name="Rectangle 13">
              <a:extLst>
                <a:ext uri="{FF2B5EF4-FFF2-40B4-BE49-F238E27FC236}">
                  <a16:creationId xmlns:a16="http://schemas.microsoft.com/office/drawing/2014/main" xmlns="" id="{5C9B8D7E-C73F-4C0D-BBC5-68BFAFAB4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一、动态规划的原理</a:t>
              </a:r>
            </a:p>
          </p:txBody>
        </p:sp>
      </p:grpSp>
      <p:grpSp>
        <p:nvGrpSpPr>
          <p:cNvPr id="6149" name="Group 6">
            <a:extLst>
              <a:ext uri="{FF2B5EF4-FFF2-40B4-BE49-F238E27FC236}">
                <a16:creationId xmlns:a16="http://schemas.microsoft.com/office/drawing/2014/main" xmlns="" id="{6D8F2933-08BD-4405-8B13-CB9D70B6B985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2514790"/>
            <a:ext cx="6121400" cy="720725"/>
            <a:chOff x="1474" y="1298"/>
            <a:chExt cx="3357" cy="454"/>
          </a:xfrm>
        </p:grpSpPr>
        <p:grpSp>
          <p:nvGrpSpPr>
            <p:cNvPr id="6150" name="Group 19">
              <a:extLst>
                <a:ext uri="{FF2B5EF4-FFF2-40B4-BE49-F238E27FC236}">
                  <a16:creationId xmlns:a16="http://schemas.microsoft.com/office/drawing/2014/main" xmlns="" id="{1DA13DF4-C77F-4A45-8A88-84F681FF9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52" name="AutoShape 3">
                <a:extLst>
                  <a:ext uri="{FF2B5EF4-FFF2-40B4-BE49-F238E27FC236}">
                    <a16:creationId xmlns:a16="http://schemas.microsoft.com/office/drawing/2014/main" xmlns="" id="{D2640CF7-18AE-408F-8809-58322599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6153" name="AutoShape 3">
                <a:extLst>
                  <a:ext uri="{FF2B5EF4-FFF2-40B4-BE49-F238E27FC236}">
                    <a16:creationId xmlns:a16="http://schemas.microsoft.com/office/drawing/2014/main" xmlns="" id="{2E19FF45-D5C2-491C-B9D7-CCDC4432C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6151" name="Rectangle 13">
              <a:extLst>
                <a:ext uri="{FF2B5EF4-FFF2-40B4-BE49-F238E27FC236}">
                  <a16:creationId xmlns:a16="http://schemas.microsoft.com/office/drawing/2014/main" xmlns="" id="{EC802204-7140-47B8-A313-153181E22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二、矩阵乘法问题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xmlns="" id="{7D449A68-E818-4497-880E-ED195E79A633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3402224"/>
            <a:ext cx="6127750" cy="682625"/>
            <a:chOff x="0" y="0"/>
            <a:chExt cx="9810" cy="1634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xmlns="" id="{CE3B3818-932D-4FB7-AD75-C4864E6EC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21" name="AutoShape 3">
                <a:extLst>
                  <a:ext uri="{FF2B5EF4-FFF2-40B4-BE49-F238E27FC236}">
                    <a16:creationId xmlns:a16="http://schemas.microsoft.com/office/drawing/2014/main" xmlns="" id="{C49DF415-E396-4133-8077-56657B73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2" name="AutoShape 3">
                <a:extLst>
                  <a:ext uri="{FF2B5EF4-FFF2-40B4-BE49-F238E27FC236}">
                    <a16:creationId xmlns:a16="http://schemas.microsoft.com/office/drawing/2014/main" xmlns="" id="{2192CAE8-FB60-4DE1-8B09-923267FD4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1F497D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xmlns="" id="{F26149E6-E418-438E-AF42-9A546F67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三、最长公共子序列问题</a:t>
              </a:r>
            </a:p>
          </p:txBody>
        </p: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xmlns="" id="{759FD932-6AC4-470D-83D3-86055FC5F43D}"/>
              </a:ext>
            </a:extLst>
          </p:cNvPr>
          <p:cNvGrpSpPr>
            <a:grpSpLocks/>
          </p:cNvGrpSpPr>
          <p:nvPr/>
        </p:nvGrpSpPr>
        <p:grpSpPr bwMode="auto">
          <a:xfrm>
            <a:off x="3346571" y="4252989"/>
            <a:ext cx="6127750" cy="682625"/>
            <a:chOff x="0" y="0"/>
            <a:chExt cx="9810" cy="1634"/>
          </a:xfrm>
        </p:grpSpPr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xmlns="" id="{E47C334D-21BF-4AA9-AED3-878B8E943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31" name="AutoShape 3">
                <a:extLst>
                  <a:ext uri="{FF2B5EF4-FFF2-40B4-BE49-F238E27FC236}">
                    <a16:creationId xmlns:a16="http://schemas.microsoft.com/office/drawing/2014/main" xmlns="" id="{51A10F9A-0A5A-41CF-883B-305CBC102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AutoShape 3">
                <a:extLst>
                  <a:ext uri="{FF2B5EF4-FFF2-40B4-BE49-F238E27FC236}">
                    <a16:creationId xmlns:a16="http://schemas.microsoft.com/office/drawing/2014/main" xmlns="" id="{C2C7F252-E61F-46E3-8A6A-3A1E96A62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1F497D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xmlns="" id="{E02630E8-F377-4563-880B-B439F2DBF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四、背包问题</a:t>
              </a: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xmlns="" id="{B671810D-A6FA-478E-A902-5177F452A2E0}"/>
              </a:ext>
            </a:extLst>
          </p:cNvPr>
          <p:cNvGrpSpPr>
            <a:grpSpLocks/>
          </p:cNvGrpSpPr>
          <p:nvPr/>
        </p:nvGrpSpPr>
        <p:grpSpPr bwMode="auto">
          <a:xfrm>
            <a:off x="3416584" y="5132497"/>
            <a:ext cx="6127750" cy="682625"/>
            <a:chOff x="0" y="0"/>
            <a:chExt cx="9810" cy="1634"/>
          </a:xfrm>
        </p:grpSpPr>
        <p:grpSp>
          <p:nvGrpSpPr>
            <p:cNvPr id="39" name="Group 19">
              <a:extLst>
                <a:ext uri="{FF2B5EF4-FFF2-40B4-BE49-F238E27FC236}">
                  <a16:creationId xmlns:a16="http://schemas.microsoft.com/office/drawing/2014/main" xmlns="" id="{2AE08DE6-00BD-4AC3-8D0A-4FD0CDE67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xmlns="" id="{5A833FC0-F96A-4DAB-A8CF-4EE8951D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2" name="AutoShape 3">
                <a:extLst>
                  <a:ext uri="{FF2B5EF4-FFF2-40B4-BE49-F238E27FC236}">
                    <a16:creationId xmlns:a16="http://schemas.microsoft.com/office/drawing/2014/main" xmlns="" id="{FEC15CD7-5896-43F4-9C02-33BA53583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800" b="1">
                  <a:solidFill>
                    <a:srgbClr val="1F497D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xmlns="" id="{CA3A018A-D4B5-4D19-BD72-2C7405ABF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101C56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五、最优二叉检索树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1042988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问题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885" y="1787037"/>
            <a:ext cx="8229600" cy="27615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输入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：起点集合 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{ S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S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..., S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} 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终点集合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{T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T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... , T</a:t>
            </a:r>
            <a:r>
              <a:rPr lang="en-US" altLang="zh-CN" sz="1600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}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中间结点集，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边集 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E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，对于任意边 </a:t>
            </a:r>
            <a:r>
              <a:rPr lang="en-US" altLang="zh-CN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e 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有长度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输出</a:t>
            </a:r>
            <a:r>
              <a:rPr lang="zh-CN" altLang="en-US" kern="0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：一条从起点到终点的最短路径</a:t>
            </a:r>
          </a:p>
        </p:txBody>
      </p:sp>
    </p:spTree>
    <p:extLst>
      <p:ext uri="{BB962C8B-B14F-4D97-AF65-F5344CB8AC3E}">
        <p14:creationId xmlns:p14="http://schemas.microsoft.com/office/powerpoint/2010/main" val="1462523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最短路径问题实例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xmlns="" id="{415FD6F0-9476-4F7B-BE2B-55901E7EE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236" y="1372699"/>
            <a:ext cx="6731000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355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xmlns="" id="{0886A721-5C49-4276-A9FA-C75517E9D5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8027" y="882427"/>
                <a:ext cx="7056784" cy="2946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buClr>
                    <a:srgbClr val="666600"/>
                  </a:buClr>
                  <a:defRPr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Verdana"/>
                  </a:rPr>
                  <a:t> </a:t>
                </a:r>
                <a:r>
                  <a:rPr lang="zh-CN" altLang="en-US" kern="0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蛮力算法</a:t>
                </a:r>
              </a:p>
              <a:p>
                <a:pPr>
                  <a:lnSpc>
                    <a:spcPct val="150000"/>
                  </a:lnSpc>
                  <a:buClr>
                    <a:srgbClr val="666600"/>
                  </a:buClr>
                  <a:buFont typeface="Wingdings" panose="05000000000000000000" pitchFamily="2" charset="2"/>
                  <a:buNone/>
                  <a:defRPr/>
                </a:pPr>
                <a:r>
                  <a:rPr lang="en-US" altLang="zh-CN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—</a:t>
                </a:r>
                <a:r>
                  <a:rPr lang="zh-CN" altLang="en-US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考察每一条从某个起点到某个终点的路径，计算长度，从其中找出最短路径</a:t>
                </a:r>
                <a:endParaRPr lang="en-US" altLang="zh-CN" sz="2400" kern="0" dirty="0">
                  <a:solidFill>
                    <a:srgbClr val="00206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Clr>
                    <a:srgbClr val="666600"/>
                  </a:buClr>
                  <a:buFont typeface="Wingdings" panose="05000000000000000000" pitchFamily="2" charset="2"/>
                  <a:buNone/>
                  <a:defRPr/>
                </a:pPr>
                <a:r>
                  <a:rPr lang="en-US" altLang="zh-CN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—</a:t>
                </a:r>
                <a:r>
                  <a:rPr lang="zh-CN" altLang="en-US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在上述实例中，如果网络的层数为</a:t>
                </a:r>
                <a:r>
                  <a:rPr lang="en-US" altLang="zh-CN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4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，那么路径条数将接近于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0" smtClean="0">
                            <a:solidFill>
                              <a:srgbClr val="002060"/>
                            </a:solidFill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altLang="zh-CN" sz="2400" kern="0" dirty="0">
                  <a:solidFill>
                    <a:srgbClr val="00206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0886A721-5C49-4276-A9FA-C75517E9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8027" y="882427"/>
                <a:ext cx="7056784" cy="2946623"/>
              </a:xfrm>
              <a:prstGeom prst="rect">
                <a:avLst/>
              </a:prstGeom>
              <a:blipFill>
                <a:blip r:embed="rId3"/>
                <a:stretch>
                  <a:fillRect l="-1383" t="-2070" b="-8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94" y="3829050"/>
            <a:ext cx="9279011" cy="250371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动态规划算法：多阶段决策过程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None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每步求解的问题是后面阶段求解问题的子问题</a:t>
            </a: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每步决策将依赖于以前步骤的决策结果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57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最短路径问题实例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18999EE-F80A-4A25-BC42-F9B8BAA4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98" y="1484221"/>
            <a:ext cx="6273348" cy="41753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B50DED6-7D12-4E83-97EF-8635D4E4E4DE}"/>
              </a:ext>
            </a:extLst>
          </p:cNvPr>
          <p:cNvSpPr txBox="1"/>
          <p:nvPr/>
        </p:nvSpPr>
        <p:spPr>
          <a:xfrm>
            <a:off x="852940" y="5659528"/>
            <a:ext cx="625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阶段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阶段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阶段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阶段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589CD6F-B9C4-4110-936A-EC65781D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645" y="2248540"/>
            <a:ext cx="2999881" cy="18514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2DE7F38-CC81-4D89-A7B1-7E2CEABB1295}"/>
              </a:ext>
            </a:extLst>
          </p:cNvPr>
          <p:cNvSpPr txBox="1"/>
          <p:nvPr/>
        </p:nvSpPr>
        <p:spPr>
          <a:xfrm>
            <a:off x="6987951" y="1600654"/>
            <a:ext cx="625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后边界不变，前边界前移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C7A8BAB-72B3-4D3B-8502-53BCF91AC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06" y="4193155"/>
            <a:ext cx="3197357" cy="14449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73FC4A3-1003-4BED-93BB-1686B1503DE9}"/>
              </a:ext>
            </a:extLst>
          </p:cNvPr>
          <p:cNvSpPr txBox="1"/>
          <p:nvPr/>
        </p:nvSpPr>
        <p:spPr>
          <a:xfrm>
            <a:off x="7428906" y="5729478"/>
            <a:ext cx="625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优化函数之间存在依赖关系  </a:t>
            </a:r>
          </a:p>
        </p:txBody>
      </p:sp>
    </p:spTree>
    <p:extLst>
      <p:ext uri="{BB962C8B-B14F-4D97-AF65-F5344CB8AC3E}">
        <p14:creationId xmlns:p14="http://schemas.microsoft.com/office/powerpoint/2010/main" val="3254899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动态规划的原理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—why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0886A721-5C49-4276-A9FA-C75517E9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464" y="1182465"/>
            <a:ext cx="7056784" cy="250371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分治技术的问题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子问题是相互独立的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如果子问题不是相互独立的，分治算法将重复计算公共子问题，效率很低 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464" y="3686175"/>
            <a:ext cx="9279011" cy="250371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优化问题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给定一组约束条件和一个代价函数，在解空间中搜索具有最小或最大代价的有化解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很多优化问题可分为多个子问题，子问题相互关联，子问题的解被重复使用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26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动态规划的原理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—what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844" y="4613836"/>
            <a:ext cx="7848600" cy="154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适用范围</a:t>
            </a:r>
            <a:endParaRPr lang="en-US" altLang="zh-CN" sz="2400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一类优化问题：可分为多个相关子问题，子问题的解被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重复使用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8AE00C6A-0AA4-4209-9FBC-5ADAF153B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844" y="1263478"/>
            <a:ext cx="7848600" cy="320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动态规划的特点</a:t>
            </a:r>
            <a:endParaRPr lang="en-US" altLang="zh-CN" sz="2400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把原始问题划分为一系列子问题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求解每个子问题仅一次，并将其结果保存在一个表中，     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以后用到时直接存取，不重复计算，节省计算时间</a:t>
            </a:r>
            <a:endParaRPr lang="en-US" altLang="zh-CN" sz="2400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自底向上地计算</a:t>
            </a:r>
            <a:endParaRPr lang="en-US" altLang="zh-CN" sz="2400" b="1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然后用估计和的方法来求解</a:t>
            </a:r>
            <a:endParaRPr lang="en-US" altLang="zh-CN" sz="2400" b="1" dirty="0">
              <a:solidFill>
                <a:srgbClr val="0070C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07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动态规划的原理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—How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E82A6D2-158E-46F9-8911-BC7C26AF8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464" y="1182465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使用动态规划的条件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596B4F51-3EB6-4A55-8CA5-C36C24F7A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350" y="1779242"/>
            <a:ext cx="7848600" cy="320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206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00206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优化子结构</a:t>
            </a:r>
            <a:endParaRPr lang="en-US" altLang="zh-CN" sz="2400" b="1" dirty="0">
              <a:solidFill>
                <a:srgbClr val="00206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当一个问题的优化解包含了子问题的优化解时，我们说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这个问题具有优化子结构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缩小子问题的集合，只需那些优化问题中包含的子问题， 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降低实现复杂性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优化子结构使得我们能自上而下地完成求解过程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692AF64A-6845-49CF-B5B8-8F4E31E37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350" y="5179982"/>
            <a:ext cx="7848600" cy="99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206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▪ </a:t>
            </a:r>
            <a:r>
              <a:rPr lang="zh-CN" altLang="en-US" sz="2400" b="1" dirty="0">
                <a:solidFill>
                  <a:srgbClr val="00206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重叠子问题</a:t>
            </a:r>
            <a:endParaRPr lang="en-US" altLang="zh-CN" sz="2400" b="1" dirty="0">
              <a:solidFill>
                <a:srgbClr val="00206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在问题的求解过程中，很多子问题的解将被多次使用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21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动态规划算法的设计步骤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80" y="1319637"/>
            <a:ext cx="7848600" cy="28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分析优化解的结构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递归地定义最优解的代价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自底向上地计算优化解的代价并保存之，并获取构造最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优解的信息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根据构造最优解的信息构造优化解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344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">
            <a:extLst>
              <a:ext uri="{FF2B5EF4-FFF2-40B4-BE49-F238E27FC236}">
                <a16:creationId xmlns:a16="http://schemas.microsoft.com/office/drawing/2014/main" xmlns="" id="{2FD2E2F5-2BDA-490A-9FEA-1DB79FBDA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908050"/>
            <a:ext cx="400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纲要</a:t>
            </a:r>
          </a:p>
        </p:txBody>
      </p:sp>
      <p:grpSp>
        <p:nvGrpSpPr>
          <p:cNvPr id="6147" name="Group 6">
            <a:extLst>
              <a:ext uri="{FF2B5EF4-FFF2-40B4-BE49-F238E27FC236}">
                <a16:creationId xmlns:a16="http://schemas.microsoft.com/office/drawing/2014/main" xmlns="" id="{F714D697-CE54-4FF6-B92A-93AE8BCA9F7B}"/>
              </a:ext>
            </a:extLst>
          </p:cNvPr>
          <p:cNvGrpSpPr>
            <a:grpSpLocks/>
          </p:cNvGrpSpPr>
          <p:nvPr/>
        </p:nvGrpSpPr>
        <p:grpSpPr bwMode="auto">
          <a:xfrm>
            <a:off x="3351334" y="1627356"/>
            <a:ext cx="6121400" cy="720725"/>
            <a:chOff x="1474" y="1298"/>
            <a:chExt cx="3357" cy="454"/>
          </a:xfrm>
        </p:grpSpPr>
        <p:grpSp>
          <p:nvGrpSpPr>
            <p:cNvPr id="6158" name="Group 19">
              <a:extLst>
                <a:ext uri="{FF2B5EF4-FFF2-40B4-BE49-F238E27FC236}">
                  <a16:creationId xmlns:a16="http://schemas.microsoft.com/office/drawing/2014/main" xmlns="" id="{6ADF1D7B-66C3-4988-B2D5-C4F30FFD7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60" name="AutoShape 3">
                <a:extLst>
                  <a:ext uri="{FF2B5EF4-FFF2-40B4-BE49-F238E27FC236}">
                    <a16:creationId xmlns:a16="http://schemas.microsoft.com/office/drawing/2014/main" xmlns="" id="{F1836C08-F482-489C-8DE6-93EB8EB48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61" name="AutoShape 3">
                <a:extLst>
                  <a:ext uri="{FF2B5EF4-FFF2-40B4-BE49-F238E27FC236}">
                    <a16:creationId xmlns:a16="http://schemas.microsoft.com/office/drawing/2014/main" xmlns="" id="{8B5B7D3C-484E-4D1A-9FC8-4DC0756D2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9" name="Rectangle 13">
              <a:extLst>
                <a:ext uri="{FF2B5EF4-FFF2-40B4-BE49-F238E27FC236}">
                  <a16:creationId xmlns:a16="http://schemas.microsoft.com/office/drawing/2014/main" xmlns="" id="{5C9B8D7E-C73F-4C0D-BBC5-68BFAFAB4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一、动态规划的原理</a:t>
              </a:r>
            </a:p>
          </p:txBody>
        </p:sp>
      </p:grpSp>
      <p:grpSp>
        <p:nvGrpSpPr>
          <p:cNvPr id="6149" name="Group 6">
            <a:extLst>
              <a:ext uri="{FF2B5EF4-FFF2-40B4-BE49-F238E27FC236}">
                <a16:creationId xmlns:a16="http://schemas.microsoft.com/office/drawing/2014/main" xmlns="" id="{6D8F2933-08BD-4405-8B13-CB9D70B6B985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2514790"/>
            <a:ext cx="6121400" cy="720725"/>
            <a:chOff x="1474" y="1298"/>
            <a:chExt cx="3357" cy="454"/>
          </a:xfrm>
        </p:grpSpPr>
        <p:grpSp>
          <p:nvGrpSpPr>
            <p:cNvPr id="6150" name="Group 19">
              <a:extLst>
                <a:ext uri="{FF2B5EF4-FFF2-40B4-BE49-F238E27FC236}">
                  <a16:creationId xmlns:a16="http://schemas.microsoft.com/office/drawing/2014/main" xmlns="" id="{1DA13DF4-C77F-4A45-8A88-84F681FF9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1298"/>
              <a:ext cx="3357" cy="454"/>
              <a:chOff x="-747" y="0"/>
              <a:chExt cx="6228583" cy="719137"/>
            </a:xfrm>
          </p:grpSpPr>
          <p:sp>
            <p:nvSpPr>
              <p:cNvPr id="6152" name="AutoShape 3">
                <a:extLst>
                  <a:ext uri="{FF2B5EF4-FFF2-40B4-BE49-F238E27FC236}">
                    <a16:creationId xmlns:a16="http://schemas.microsoft.com/office/drawing/2014/main" xmlns="" id="{D2640CF7-18AE-408F-8809-58322599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" y="0"/>
                <a:ext cx="6225352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153" name="AutoShape 3">
                <a:extLst>
                  <a:ext uri="{FF2B5EF4-FFF2-40B4-BE49-F238E27FC236}">
                    <a16:creationId xmlns:a16="http://schemas.microsoft.com/office/drawing/2014/main" xmlns="" id="{2E19FF45-D5C2-491C-B9D7-CCDC4432C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47" y="88704"/>
                <a:ext cx="6228583" cy="541729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6151" name="Rectangle 13">
              <a:extLst>
                <a:ext uri="{FF2B5EF4-FFF2-40B4-BE49-F238E27FC236}">
                  <a16:creationId xmlns:a16="http://schemas.microsoft.com/office/drawing/2014/main" xmlns="" id="{EC802204-7140-47B8-A313-153181E22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1378"/>
              <a:ext cx="323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二、矩阵乘法问题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xmlns="" id="{7D449A68-E818-4497-880E-ED195E79A633}"/>
              </a:ext>
            </a:extLst>
          </p:cNvPr>
          <p:cNvGrpSpPr>
            <a:grpSpLocks/>
          </p:cNvGrpSpPr>
          <p:nvPr/>
        </p:nvGrpSpPr>
        <p:grpSpPr bwMode="auto">
          <a:xfrm>
            <a:off x="3349747" y="3402224"/>
            <a:ext cx="6127750" cy="682625"/>
            <a:chOff x="0" y="0"/>
            <a:chExt cx="9810" cy="1634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xmlns="" id="{CE3B3818-932D-4FB7-AD75-C4864E6EC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21" name="AutoShape 3">
                <a:extLst>
                  <a:ext uri="{FF2B5EF4-FFF2-40B4-BE49-F238E27FC236}">
                    <a16:creationId xmlns:a16="http://schemas.microsoft.com/office/drawing/2014/main" xmlns="" id="{C49DF415-E396-4133-8077-56657B73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2" name="AutoShape 3">
                <a:extLst>
                  <a:ext uri="{FF2B5EF4-FFF2-40B4-BE49-F238E27FC236}">
                    <a16:creationId xmlns:a16="http://schemas.microsoft.com/office/drawing/2014/main" xmlns="" id="{2192CAE8-FB60-4DE1-8B09-923267FD4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xmlns="" id="{F26149E6-E418-438E-AF42-9A546F67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三、最长公共子序列问题</a:t>
              </a:r>
            </a:p>
          </p:txBody>
        </p: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xmlns="" id="{759FD932-6AC4-470D-83D3-86055FC5F43D}"/>
              </a:ext>
            </a:extLst>
          </p:cNvPr>
          <p:cNvGrpSpPr>
            <a:grpSpLocks/>
          </p:cNvGrpSpPr>
          <p:nvPr/>
        </p:nvGrpSpPr>
        <p:grpSpPr bwMode="auto">
          <a:xfrm>
            <a:off x="3346571" y="4252989"/>
            <a:ext cx="6127750" cy="682625"/>
            <a:chOff x="0" y="0"/>
            <a:chExt cx="9810" cy="1634"/>
          </a:xfrm>
        </p:grpSpPr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xmlns="" id="{E47C334D-21BF-4AA9-AED3-878B8E943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31" name="AutoShape 3">
                <a:extLst>
                  <a:ext uri="{FF2B5EF4-FFF2-40B4-BE49-F238E27FC236}">
                    <a16:creationId xmlns:a16="http://schemas.microsoft.com/office/drawing/2014/main" xmlns="" id="{51A10F9A-0A5A-41CF-883B-305CBC102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AutoShape 3">
                <a:extLst>
                  <a:ext uri="{FF2B5EF4-FFF2-40B4-BE49-F238E27FC236}">
                    <a16:creationId xmlns:a16="http://schemas.microsoft.com/office/drawing/2014/main" xmlns="" id="{C2C7F252-E61F-46E3-8A6A-3A1E96A62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xmlns="" id="{E02630E8-F377-4563-880B-B439F2DBF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四、背包问题</a:t>
              </a: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xmlns="" id="{B671810D-A6FA-478E-A902-5177F452A2E0}"/>
              </a:ext>
            </a:extLst>
          </p:cNvPr>
          <p:cNvGrpSpPr>
            <a:grpSpLocks/>
          </p:cNvGrpSpPr>
          <p:nvPr/>
        </p:nvGrpSpPr>
        <p:grpSpPr bwMode="auto">
          <a:xfrm>
            <a:off x="3352922" y="5121311"/>
            <a:ext cx="6127750" cy="682625"/>
            <a:chOff x="0" y="0"/>
            <a:chExt cx="9810" cy="1634"/>
          </a:xfrm>
        </p:grpSpPr>
        <p:grpSp>
          <p:nvGrpSpPr>
            <p:cNvPr id="39" name="Group 19">
              <a:extLst>
                <a:ext uri="{FF2B5EF4-FFF2-40B4-BE49-F238E27FC236}">
                  <a16:creationId xmlns:a16="http://schemas.microsoft.com/office/drawing/2014/main" xmlns="" id="{2AE08DE6-00BD-4AC3-8D0A-4FD0CDE67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810" cy="1634"/>
              <a:chOff x="0" y="90"/>
              <a:chExt cx="6228000" cy="1038263"/>
            </a:xfrm>
          </p:grpSpPr>
          <p:sp>
            <p:nvSpPr>
              <p:cNvPr id="41" name="AutoShape 3">
                <a:extLst>
                  <a:ext uri="{FF2B5EF4-FFF2-40B4-BE49-F238E27FC236}">
                    <a16:creationId xmlns:a16="http://schemas.microsoft.com/office/drawing/2014/main" xmlns="" id="{5A833FC0-F96A-4DAB-A8CF-4EE8951D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90"/>
                <a:ext cx="6224625" cy="10382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42" name="AutoShape 3">
                <a:extLst>
                  <a:ext uri="{FF2B5EF4-FFF2-40B4-BE49-F238E27FC236}">
                    <a16:creationId xmlns:a16="http://schemas.microsoft.com/office/drawing/2014/main" xmlns="" id="{FEC15CD7-5896-43F4-9C02-33BA53583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262"/>
                <a:ext cx="6228000" cy="87404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xmlns="" id="{CA3A018A-D4B5-4D19-BD72-2C7405ABF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179"/>
              <a:ext cx="970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01C5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" panose="02010609060101010101" pitchFamily="49" charset="-122"/>
                  <a:cs typeface="+mn-cs"/>
                </a:rPr>
                <a:t>五、最优二叉检索树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392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矩阵乘法问题的定义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xmlns="" id="{A2790CDA-4BBD-455B-89B7-A2F963B19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3" y="1228725"/>
            <a:ext cx="7993063" cy="114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输入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：设 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, … ,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为矩阵序列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输出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：向量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 ×… 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的最小代价方法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xmlns="" id="{007C1C8D-20B3-48A9-8983-A871ECA43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2" y="2645584"/>
            <a:ext cx="7993063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矩阵乘法的代价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复杂性：乘法的次数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xmlns="" id="{7DEAD802-CFEE-4204-A46E-379C0ECA3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2" y="3429000"/>
            <a:ext cx="7993063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若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p×q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矩阵，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q×r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矩阵，则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A×B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的代价是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O(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pqr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920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C4DC059B-BE30-4B05-8389-801732F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14" y="857340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分治算法与动态规划算法的区别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179" y="1344403"/>
            <a:ext cx="9096946" cy="73422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动态规划</a:t>
            </a:r>
            <a:r>
              <a:rPr lang="zh-CN" altLang="en-US" sz="2400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分治算法</a:t>
            </a:r>
            <a:r>
              <a:rPr lang="zh-CN" altLang="en-US" sz="2400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相似都是通过组合子问题的解来求解原问题。</a:t>
            </a:r>
            <a:endParaRPr lang="zh-CN" altLang="en-US" sz="2400" kern="0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CD5B9922-3861-D15D-77A1-1A76DC494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761" y="1942532"/>
            <a:ext cx="9858901" cy="174466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分治算法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采用自顶向下将问题划分为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互不相交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问题，递归的求解子问题，再将它们的解组合起来，求出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原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问题的解。但当问题规模较大且不相互独立的时候，分解得到的子问题太多，且被重复计算，时间复杂度为</a:t>
            </a:r>
            <a:r>
              <a:rPr lang="en-US" altLang="zh-CN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的指数时间。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51B10850-534A-4F59-6007-91F664A90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761" y="4844399"/>
            <a:ext cx="7472887" cy="174466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动态规划算法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采用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自底向上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地递推方式求解，应用于子问题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重叠 </a:t>
            </a:r>
            <a:endParaRPr lang="en-US" altLang="zh-CN" sz="2400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情况，即不同的子问题具有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公共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子子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问题。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xmlns="" id="{A2790CDA-4BBD-455B-89B7-A2F963B19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2" y="1300163"/>
            <a:ext cx="7993063" cy="114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矩阵乘法满足结合律 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计算一个矩阵链的乘法可有多种方法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xmlns="" id="{7DEAD802-CFEE-4204-A46E-379C0ECA3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2" y="2738458"/>
            <a:ext cx="7993063" cy="227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例如：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     =(A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 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)))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     =((A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)×(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))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                            …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           =(((A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 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)× A</a:t>
            </a:r>
            <a:r>
              <a:rPr lang="en-US" altLang="zh-CN" sz="16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874321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xmlns="" id="{7DEAD802-CFEE-4204-A46E-379C0ECA3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55" y="1513583"/>
            <a:ext cx="9017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例如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: 10×100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: 100×5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 A</a:t>
            </a:r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: 5×50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矩阵</a:t>
            </a:r>
            <a:r>
              <a:rPr lang="en-US" altLang="zh-CN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,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乘法</a:t>
            </a:r>
            <a:r>
              <a:rPr lang="zh-CN" altLang="en-US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次序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xmlns="" id="{4798661D-8919-4D83-917B-53AC9FDB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" y="635138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▪矩阵链乘法的代价与计算顺序的关系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xmlns="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4" y="5666403"/>
            <a:ext cx="7993063" cy="67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结论：不同计算顺序有不同的代价</a:t>
            </a:r>
            <a:endParaRPr lang="en-US" altLang="zh-CN" sz="2800" b="1" dirty="0">
              <a:solidFill>
                <a:srgbClr val="00B0F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xmlns="" id="{7DEAD802-CFEE-4204-A46E-379C0ECA3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3180418"/>
            <a:ext cx="9017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(A</a:t>
            </a:r>
            <a:r>
              <a:rPr lang="en-US" altLang="zh-CN" sz="16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)A</a:t>
            </a:r>
            <a:r>
              <a:rPr lang="en-US" altLang="zh-CN" sz="16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: 10×100×5+10×5×50 = 7500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(A</a:t>
            </a:r>
            <a:r>
              <a:rPr lang="en-US" altLang="zh-CN" sz="16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): 10×100×50+100×5×50=75000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第一种次序计算次数最少</a:t>
            </a:r>
            <a:r>
              <a:rPr lang="en-US" altLang="zh-CN" sz="2400" b="1" dirty="0" smtClean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.</a:t>
            </a:r>
            <a:endParaRPr lang="en-US" altLang="zh-CN" sz="2400" b="1" dirty="0">
              <a:solidFill>
                <a:srgbClr val="00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417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xmlns="" id="{4798661D-8919-4D83-917B-53AC9FDB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645" y="985114"/>
            <a:ext cx="7993063" cy="168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▪矩阵链乘法优化问题的解空间</a:t>
            </a:r>
            <a:endParaRPr lang="en-US" altLang="zh-CN" sz="2400" b="1" dirty="0">
              <a:solidFill>
                <a:srgbClr val="FF0000"/>
              </a:solidFill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—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设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p(n)=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计算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n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个矩阵乘积的方法数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—p(n)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的递归方程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xmlns="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2947360"/>
            <a:ext cx="7993063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(A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×…× 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)×(A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… ×A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3">
                <a:extLst>
                  <a:ext uri="{FF2B5EF4-FFF2-40B4-BE49-F238E27FC236}">
                    <a16:creationId xmlns:a16="http://schemas.microsoft.com/office/drawing/2014/main" xmlns="" id="{9260530C-27D5-4BAF-9C68-B75A303E73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7124" y="3624925"/>
                <a:ext cx="7993063" cy="2355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P(n)=1                                           if n=1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P(n)=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𝒌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/>
                                <a:ea typeface="华文仿宋" panose="0201060004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𝒌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𝒑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𝒌</m:t>
                        </m:r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       if n&gt;1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P(n)=C(n-1)=Catalan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数</a:t>
                </a: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n</m:t>
                        </m:r>
                      </m:den>
                    </m:f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/>
                                <a:ea typeface="华文仿宋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𝟏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400" b="1" dirty="0">
                  <a:solidFill>
                    <a:srgbClr val="00B0F0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                                                =</a:t>
                </a:r>
                <a:r>
                  <a:rPr lang="el-GR" altLang="zh-CN" sz="2400" b="1" dirty="0">
                    <a:solidFill>
                      <a:srgbClr val="00B0F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Ω</a:t>
                </a:r>
                <a:r>
                  <a:rPr lang="en-US" altLang="zh-CN" sz="2400" b="1" dirty="0">
                    <a:solidFill>
                      <a:srgbClr val="00B0F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/>
                            <a:ea typeface="华文仿宋" panose="02010600040101010101" pitchFamily="2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𝟒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𝟑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/</m:t>
                            </m:r>
                            <m:r>
                              <a:rPr lang="en-US" altLang="zh-CN" sz="24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Calibri" panose="020F0502020204030204" pitchFamily="34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1" dirty="0">
                    <a:solidFill>
                      <a:srgbClr val="00B0F0"/>
                    </a:solidFill>
                    <a:ea typeface="华文仿宋" panose="02010600040101010101" pitchFamily="2" charset="-122"/>
                    <a:cs typeface="Calibri" panose="020F0502020204030204" pitchFamily="34" charset="0"/>
                  </a:rPr>
                  <a:t>)</a:t>
                </a:r>
                <a:r>
                  <a:rPr lang="en-US" altLang="zh-CN" sz="24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6" name="Text Box 13">
                <a:extLst>
                  <a:ext uri="{FF2B5EF4-FFF2-40B4-BE49-F238E27FC236}">
                    <a16:creationId xmlns:a16="http://schemas.microsoft.com/office/drawing/2014/main" id="{9260530C-27D5-4BAF-9C68-B75A303E7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7124" y="3624925"/>
                <a:ext cx="7993063" cy="2355325"/>
              </a:xfrm>
              <a:prstGeom prst="rect">
                <a:avLst/>
              </a:prstGeom>
              <a:blipFill>
                <a:blip r:embed="rId3"/>
                <a:stretch>
                  <a:fillRect l="-1220" t="-7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13">
            <a:extLst>
              <a:ext uri="{FF2B5EF4-FFF2-40B4-BE49-F238E27FC236}">
                <a16:creationId xmlns:a16="http://schemas.microsoft.com/office/drawing/2014/main" xmlns="" id="{5E069EBA-C704-4E75-A631-62955B02A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4" y="4019643"/>
            <a:ext cx="4949825" cy="10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如此之大的解空间是无法用枚举方法求出最优解的！</a:t>
            </a:r>
            <a:endParaRPr lang="en-US" altLang="zh-CN" sz="2800" b="1" dirty="0">
              <a:solidFill>
                <a:srgbClr val="FF0000"/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491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xmlns="" id="{4798661D-8919-4D83-917B-53AC9FDB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909916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下面开始设计求解矩阵链乘法问题的动态规划算法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xmlns="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394" y="1889474"/>
            <a:ext cx="7993063" cy="226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1.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分析优化解的结构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2.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递归地定义最优解的代价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3.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自底向上地计算优化解的代价保存之，并获取构造最优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  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解的信息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4.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根据构造最优解的信息构造优化解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826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xmlns="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943" y="1976915"/>
            <a:ext cx="7993063" cy="139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两个记号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=A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i+1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… × </a:t>
            </a: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—cost(A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)=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的代价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C55F512-935D-438A-8ABC-ECB5728FD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分析优化解的结构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xmlns="" id="{48C52987-5AC6-4338-9C0E-CA9829FC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942" y="3575509"/>
            <a:ext cx="7993063" cy="227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优化解的结构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若计算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1~n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的优化顺序在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处断开矩阵链，即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1~n=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1~k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k+1~n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，则在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1~n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优化顺序中，对应于子问题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1~k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的解必须是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1~n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的优化解，对应于子问题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k+1~n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的解必须是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k+1~n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的优化解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xmlns="" id="{8CFCB628-732C-478F-86A5-D8D65FD0E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175" y="2606918"/>
            <a:ext cx="5802069" cy="10931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具有优化子结构；</a:t>
            </a:r>
            <a:endParaRPr lang="en-US" altLang="zh-CN" sz="2800" b="1" dirty="0">
              <a:latin typeface="Cambria" panose="02040503050406030204" pitchFamily="18" charset="0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问题的优化解包括子问题的优化解</a:t>
            </a:r>
            <a:endParaRPr lang="en-US" altLang="zh-CN" sz="28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298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xmlns="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456" y="1771651"/>
            <a:ext cx="2672007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C55F512-935D-438A-8ABC-ECB5728FD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子问题重叠性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C732252-75F5-497D-821C-2B3FE9057A9E}"/>
              </a:ext>
            </a:extLst>
          </p:cNvPr>
          <p:cNvSpPr txBox="1"/>
          <p:nvPr/>
        </p:nvSpPr>
        <p:spPr>
          <a:xfrm>
            <a:off x="1440807" y="2599902"/>
            <a:ext cx="973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)×(A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4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)    (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)×(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)       (A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×A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 × 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)× (A</a:t>
            </a:r>
            <a:r>
              <a:rPr lang="en-US" altLang="zh-CN" sz="16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 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xmlns="" id="{782AF6C4-8C3F-4BA8-9203-740845084C5A}"/>
              </a:ext>
            </a:extLst>
          </p:cNvPr>
          <p:cNvCxnSpPr>
            <a:stCxn id="7" idx="1"/>
          </p:cNvCxnSpPr>
          <p:nvPr/>
        </p:nvCxnSpPr>
        <p:spPr>
          <a:xfrm flipH="1">
            <a:off x="3580911" y="2025118"/>
            <a:ext cx="876545" cy="43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5F190B15-B85C-4903-AED9-DE7E7F768713}"/>
              </a:ext>
            </a:extLst>
          </p:cNvPr>
          <p:cNvCxnSpPr>
            <a:stCxn id="7" idx="2"/>
          </p:cNvCxnSpPr>
          <p:nvPr/>
        </p:nvCxnSpPr>
        <p:spPr>
          <a:xfrm flipH="1">
            <a:off x="5793459" y="2278585"/>
            <a:ext cx="1" cy="3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xmlns="" id="{8E17EE52-A789-4D14-B251-ABAEA7D170D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29463" y="2025118"/>
            <a:ext cx="1006747" cy="57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FD716AE1-B2BB-4452-B432-C9CF48B42E7F}"/>
              </a:ext>
            </a:extLst>
          </p:cNvPr>
          <p:cNvSpPr txBox="1"/>
          <p:nvPr/>
        </p:nvSpPr>
        <p:spPr>
          <a:xfrm>
            <a:off x="1856854" y="3658985"/>
            <a:ext cx="302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lang="en-US" altLang="zh-CN" sz="16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lang="en-US" altLang="zh-CN" sz="16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xmlns="" id="{DE722016-7CA8-4854-927F-6E62FEAB6447}"/>
              </a:ext>
            </a:extLst>
          </p:cNvPr>
          <p:cNvCxnSpPr/>
          <p:nvPr/>
        </p:nvCxnSpPr>
        <p:spPr>
          <a:xfrm flipH="1">
            <a:off x="2586038" y="3061567"/>
            <a:ext cx="442912" cy="5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xmlns="" id="{CAEE4517-624C-4364-A2CA-1EEBB3CA44F4}"/>
              </a:ext>
            </a:extLst>
          </p:cNvPr>
          <p:cNvCxnSpPr/>
          <p:nvPr/>
        </p:nvCxnSpPr>
        <p:spPr>
          <a:xfrm>
            <a:off x="3471863" y="3061567"/>
            <a:ext cx="385762" cy="5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6636166-A6B7-4C89-BAD4-F104925C4150}"/>
              </a:ext>
            </a:extLst>
          </p:cNvPr>
          <p:cNvSpPr txBox="1"/>
          <p:nvPr/>
        </p:nvSpPr>
        <p:spPr>
          <a:xfrm>
            <a:off x="4791225" y="3636351"/>
            <a:ext cx="302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lang="en-US" altLang="zh-CN" sz="1600" b="1" dirty="0">
                <a:solidFill>
                  <a:srgbClr val="00B05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lang="en-US" altLang="zh-CN" sz="1600" b="1" dirty="0">
                <a:solidFill>
                  <a:srgbClr val="00B05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lang="en-US" altLang="zh-CN" sz="16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lang="en-US" altLang="zh-CN" sz="16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4</a:t>
            </a:r>
            <a:r>
              <a:rPr lang="en-US" altLang="zh-CN" sz="2400" b="1" dirty="0">
                <a:solidFill>
                  <a:srgbClr val="FFC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10CD9A1-219E-44B0-832F-7A3CC9A7E5E3}"/>
              </a:ext>
            </a:extLst>
          </p:cNvPr>
          <p:cNvSpPr txBox="1"/>
          <p:nvPr/>
        </p:nvSpPr>
        <p:spPr>
          <a:xfrm>
            <a:off x="7820696" y="3636350"/>
            <a:ext cx="302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lang="en-US" altLang="zh-CN" sz="1600" b="1" dirty="0">
                <a:solidFill>
                  <a:srgbClr val="00B05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lang="en-US" altLang="zh-CN" sz="1600" b="1" dirty="0">
                <a:solidFill>
                  <a:srgbClr val="00B05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)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(A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 × 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)</a:t>
            </a:r>
            <a:endParaRPr lang="zh-CN" altLang="en-US" sz="24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xmlns="" id="{1B93D704-3847-4FF4-AF46-7CCB226C73B0}"/>
              </a:ext>
            </a:extLst>
          </p:cNvPr>
          <p:cNvCxnSpPr/>
          <p:nvPr/>
        </p:nvCxnSpPr>
        <p:spPr>
          <a:xfrm>
            <a:off x="5329238" y="2921219"/>
            <a:ext cx="0" cy="71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xmlns="" id="{DB1BB9B7-7342-47FF-8CE2-470202231322}"/>
              </a:ext>
            </a:extLst>
          </p:cNvPr>
          <p:cNvCxnSpPr/>
          <p:nvPr/>
        </p:nvCxnSpPr>
        <p:spPr>
          <a:xfrm>
            <a:off x="6872288" y="3061567"/>
            <a:ext cx="0" cy="57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A523A44E-7B79-4BAA-85F2-DD446F2A511B}"/>
              </a:ext>
            </a:extLst>
          </p:cNvPr>
          <p:cNvCxnSpPr/>
          <p:nvPr/>
        </p:nvCxnSpPr>
        <p:spPr>
          <a:xfrm flipH="1">
            <a:off x="8601075" y="3061567"/>
            <a:ext cx="257175" cy="5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1" name="直接箭头连接符 10240">
            <a:extLst>
              <a:ext uri="{FF2B5EF4-FFF2-40B4-BE49-F238E27FC236}">
                <a16:creationId xmlns:a16="http://schemas.microsoft.com/office/drawing/2014/main" xmlns="" id="{B8096ADF-AE39-465F-9F63-E34B215AEA11}"/>
              </a:ext>
            </a:extLst>
          </p:cNvPr>
          <p:cNvCxnSpPr/>
          <p:nvPr/>
        </p:nvCxnSpPr>
        <p:spPr>
          <a:xfrm>
            <a:off x="9292309" y="3050250"/>
            <a:ext cx="514351" cy="74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45E6F02E-CCC7-4F93-BA2D-19099EA440A0}"/>
              </a:ext>
            </a:extLst>
          </p:cNvPr>
          <p:cNvSpPr txBox="1"/>
          <p:nvPr/>
        </p:nvSpPr>
        <p:spPr>
          <a:xfrm>
            <a:off x="4607818" y="4487235"/>
            <a:ext cx="302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具有子问题重叠性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96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xmlns="" id="{052ABCB3-E880-445F-A47E-9F801052E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266" y="1751227"/>
            <a:ext cx="7993063" cy="18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假设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—m[</a:t>
            </a: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zh-CN" alt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的最小乘法数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—m[1,n]=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</a:t>
            </a:r>
            <a:r>
              <a:rPr lang="en-US" altLang="zh-CN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的最小乘法数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1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…A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k+1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…A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n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是优化解（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实际上是不可预知）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华文仿宋" panose="02010600040101010101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C55F512-935D-438A-8ABC-ECB5728FD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递归地定义最优解的代价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xmlns="" id="{48C52987-5AC6-4338-9C0E-CA9829FC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265" y="3575509"/>
            <a:ext cx="7993063" cy="138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代价方程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计算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i-j</a:t>
            </a:r>
            <a:r>
              <a:rPr lang="zh-CN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的最小乘法数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=0</a:t>
            </a:r>
          </a:p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—m[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]+m[k+1,j]+p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i-1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xmlns="" id="{79C87863-074C-4D05-AD42-0389B2D2F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265" y="4956593"/>
            <a:ext cx="7993063" cy="1381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考虑到所有的</a:t>
            </a: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k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，优化解的</a:t>
            </a:r>
            <a:r>
              <a:rPr lang="zh-CN" altLang="en-US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代价方程为：</a:t>
            </a:r>
            <a:endParaRPr lang="en-US" altLang="zh-CN" sz="2400" b="1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]=0                                                                       if 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=j</a:t>
            </a:r>
          </a:p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min</a:t>
            </a:r>
            <a:r>
              <a:rPr lang="en-US" altLang="zh-CN" sz="16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1600" b="1" dirty="0" err="1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≤k</a:t>
            </a:r>
            <a:r>
              <a:rPr lang="en-US" altLang="zh-CN" sz="16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&lt;j</a:t>
            </a:r>
            <a:r>
              <a:rPr lang="en-US" altLang="zh-CN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{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]+m[k+1,j]+p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i-1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}     if 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&lt;j</a:t>
            </a:r>
          </a:p>
        </p:txBody>
      </p:sp>
    </p:spTree>
    <p:extLst>
      <p:ext uri="{BB962C8B-B14F-4D97-AF65-F5344CB8AC3E}">
        <p14:creationId xmlns:p14="http://schemas.microsoft.com/office/powerpoint/2010/main" val="1681064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xmlns="" id="{48C52987-5AC6-4338-9C0E-CA9829FC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527" y="1771651"/>
            <a:ext cx="5864961" cy="5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min</a:t>
            </a:r>
            <a:r>
              <a:rPr lang="en-US" altLang="zh-CN" sz="16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1600" b="1" dirty="0" err="1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≤k</a:t>
            </a:r>
            <a:r>
              <a:rPr lang="en-US" altLang="zh-CN" sz="16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&lt;j</a:t>
            </a:r>
            <a:r>
              <a:rPr lang="en-US" altLang="zh-CN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{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]+m[k+1,j]+p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0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5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} 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EA610A9D-4602-4556-BE4E-5955150FE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自底向上计算优化解的代价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xmlns="" id="{C7BA6EB6-340F-4AC3-90DC-7FA36E48D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564" y="2352096"/>
            <a:ext cx="1282176" cy="5035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m[1,5]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3">
                <a:extLst>
                  <a:ext uri="{FF2B5EF4-FFF2-40B4-BE49-F238E27FC236}">
                    <a16:creationId xmlns:a16="http://schemas.microsoft.com/office/drawing/2014/main" xmlns="" id="{589B7DCA-B995-4429-B403-85B6E70CCD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8430" y="4942003"/>
                <a:ext cx="5864961" cy="1080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m[2,4]=min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华文仿宋" panose="0201060004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华文仿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𝟐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,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𝟐</m:t>
                                </m:r>
                              </m:e>
                            </m:d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[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𝟑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𝟒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]</m:t>
                            </m:r>
                          </m:e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华文仿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𝟐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,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𝟑</m:t>
                                </m:r>
                              </m:e>
                            </m:d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𝒎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[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𝟒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𝟒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 Box 13">
                <a:extLst>
                  <a:ext uri="{FF2B5EF4-FFF2-40B4-BE49-F238E27FC236}">
                    <a16:creationId xmlns:a16="http://schemas.microsoft.com/office/drawing/2014/main" id="{589B7DCA-B995-4429-B403-85B6E70C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430" y="4942003"/>
                <a:ext cx="5864961" cy="1080937"/>
              </a:xfrm>
              <a:prstGeom prst="rect">
                <a:avLst/>
              </a:prstGeom>
              <a:blipFill>
                <a:blip r:embed="rId3"/>
                <a:stretch>
                  <a:fillRect l="-1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3">
            <a:extLst>
              <a:ext uri="{FF2B5EF4-FFF2-40B4-BE49-F238E27FC236}">
                <a16:creationId xmlns:a16="http://schemas.microsoft.com/office/drawing/2014/main" xmlns="" id="{2F989EBD-795D-44B4-8D9C-6321DD6D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2561" y="2378603"/>
            <a:ext cx="4076700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m[1,1] m[1,2] m[1,3] m[1,4] 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xmlns="" id="{C2FC3DC7-8E19-47A0-8779-7F391686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468" y="3007456"/>
            <a:ext cx="4418272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m[2,2] m[2,3] m[2,4]   m[2,5] 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xmlns="" id="{B8C559D6-0AC6-4C2C-BF44-65C002D0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911" y="3657405"/>
            <a:ext cx="3406829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m[3,3] m[3,4]   m[3,5]  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xmlns="" id="{6E62B4B5-8034-496E-9CC4-57914D451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819" y="4255516"/>
            <a:ext cx="2379922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m[4,4]   m[4,5]   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xmlns="" id="{0FFC5F8D-FC97-4AE7-8530-9E2400DB0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57" y="4878147"/>
            <a:ext cx="1158383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m[5,5]   </a:t>
            </a:r>
          </a:p>
        </p:txBody>
      </p:sp>
    </p:spTree>
    <p:extLst>
      <p:ext uri="{BB962C8B-B14F-4D97-AF65-F5344CB8AC3E}">
        <p14:creationId xmlns:p14="http://schemas.microsoft.com/office/powerpoint/2010/main" val="836975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xmlns="" id="{48C52987-5AC6-4338-9C0E-CA9829FC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023" y="884000"/>
            <a:ext cx="5864961" cy="5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]=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min</a:t>
            </a:r>
            <a:r>
              <a:rPr lang="en-US" altLang="zh-CN" sz="16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</a:t>
            </a:r>
            <a:r>
              <a:rPr lang="en-US" altLang="zh-CN" sz="1600" b="1" dirty="0" err="1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≤k</a:t>
            </a:r>
            <a:r>
              <a:rPr lang="en-US" altLang="zh-CN" sz="16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&lt;j</a:t>
            </a:r>
            <a:r>
              <a:rPr lang="en-US" altLang="zh-CN" sz="2400" b="1" dirty="0">
                <a:solidFill>
                  <a:srgbClr val="FF0000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{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m[</a:t>
            </a:r>
            <a:r>
              <a:rPr lang="en-US" altLang="zh-CN" sz="2400" b="1" dirty="0" err="1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i,k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]+m[k+1,j]+p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i-1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k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p</a:t>
            </a: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} 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xmlns="" id="{C7BA6EB6-340F-4AC3-90DC-7FA36E48D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839" y="1957908"/>
            <a:ext cx="1282176" cy="5035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m[1,5]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xmlns="" id="{2F989EBD-795D-44B4-8D9C-6321DD6D5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836" y="1984415"/>
            <a:ext cx="1026907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m[1,1]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xmlns="" id="{C2FC3DC7-8E19-47A0-8779-7F391686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743" y="2613268"/>
            <a:ext cx="1026907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m[2,2] 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xmlns="" id="{B8C559D6-0AC6-4C2C-BF44-65C002D0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2187" y="3263217"/>
            <a:ext cx="1026908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m[3,3]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xmlns="" id="{6E62B4B5-8034-496E-9CC4-57914D451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094" y="3861328"/>
            <a:ext cx="1097745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m[4,4]   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xmlns="" id="{0FFC5F8D-FC97-4AE7-8530-9E2400DB0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632" y="4483959"/>
            <a:ext cx="1158383" cy="4946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华文仿宋" panose="02010600040101010101" pitchFamily="2" charset="-122"/>
              </a:rPr>
              <a:t>m[5,5]  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04B5D034-6983-47A0-8BD0-BE8600F444F7}"/>
              </a:ext>
            </a:extLst>
          </p:cNvPr>
          <p:cNvSpPr txBox="1"/>
          <p:nvPr/>
        </p:nvSpPr>
        <p:spPr>
          <a:xfrm>
            <a:off x="6228735" y="3821861"/>
            <a:ext cx="1158383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m[4,5]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EB4AC3AF-2CFF-4E0A-BEBE-B9BC21C6B220}"/>
              </a:ext>
            </a:extLst>
          </p:cNvPr>
          <p:cNvSpPr txBox="1"/>
          <p:nvPr/>
        </p:nvSpPr>
        <p:spPr>
          <a:xfrm>
            <a:off x="3030742" y="1978843"/>
            <a:ext cx="1026907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m[1,2] 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D0CE4A3B-BC35-4574-A000-896E325F6D3F}"/>
              </a:ext>
            </a:extLst>
          </p:cNvPr>
          <p:cNvSpPr txBox="1"/>
          <p:nvPr/>
        </p:nvSpPr>
        <p:spPr>
          <a:xfrm>
            <a:off x="4057649" y="2659263"/>
            <a:ext cx="1097745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m[2,3]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C0ED9690-6EAF-48D1-89AB-4A624951B96B}"/>
              </a:ext>
            </a:extLst>
          </p:cNvPr>
          <p:cNvSpPr txBox="1"/>
          <p:nvPr/>
        </p:nvSpPr>
        <p:spPr>
          <a:xfrm>
            <a:off x="5039690" y="3302992"/>
            <a:ext cx="1127149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m[3,4] 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74B79F8A-D576-4054-B0E8-094683C1B77A}"/>
              </a:ext>
            </a:extLst>
          </p:cNvPr>
          <p:cNvSpPr txBox="1"/>
          <p:nvPr/>
        </p:nvSpPr>
        <p:spPr>
          <a:xfrm>
            <a:off x="4042187" y="1931326"/>
            <a:ext cx="1097745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m[1,3] 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4816A1A3-CDEB-4A83-B8AE-929B54C8ACA8}"/>
              </a:ext>
            </a:extLst>
          </p:cNvPr>
          <p:cNvSpPr txBox="1"/>
          <p:nvPr/>
        </p:nvSpPr>
        <p:spPr>
          <a:xfrm>
            <a:off x="5139932" y="2643508"/>
            <a:ext cx="1158383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m[2,4] 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C4941F83-C9BE-4566-A088-F822D84E3E60}"/>
              </a:ext>
            </a:extLst>
          </p:cNvPr>
          <p:cNvSpPr txBox="1"/>
          <p:nvPr/>
        </p:nvSpPr>
        <p:spPr>
          <a:xfrm>
            <a:off x="6217909" y="3315327"/>
            <a:ext cx="1231106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m[3,5] 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294E1F-2874-4B71-B69C-CA3D5C18EBD1}"/>
              </a:ext>
            </a:extLst>
          </p:cNvPr>
          <p:cNvSpPr txBox="1"/>
          <p:nvPr/>
        </p:nvSpPr>
        <p:spPr>
          <a:xfrm>
            <a:off x="5069093" y="1918430"/>
            <a:ext cx="1026907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m[1,4] 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1BB1AA84-7CBC-4580-A1F3-4DF7A6C31CBB}"/>
              </a:ext>
            </a:extLst>
          </p:cNvPr>
          <p:cNvSpPr txBox="1"/>
          <p:nvPr/>
        </p:nvSpPr>
        <p:spPr>
          <a:xfrm>
            <a:off x="6294147" y="2661564"/>
            <a:ext cx="1154868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+mn-cs"/>
              </a:rPr>
              <a:t>m[2,5] </a:t>
            </a:r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2B3F21A8-D5D3-4233-8F70-C9C34F047E24}"/>
              </a:ext>
            </a:extLst>
          </p:cNvPr>
          <p:cNvCxnSpPr/>
          <p:nvPr/>
        </p:nvCxnSpPr>
        <p:spPr>
          <a:xfrm>
            <a:off x="1814023" y="1814513"/>
            <a:ext cx="5972665" cy="358616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AEBBFEC4-CE4C-45BA-855F-D1C7DB07CB64}"/>
              </a:ext>
            </a:extLst>
          </p:cNvPr>
          <p:cNvCxnSpPr/>
          <p:nvPr/>
        </p:nvCxnSpPr>
        <p:spPr>
          <a:xfrm>
            <a:off x="2892672" y="1607557"/>
            <a:ext cx="4786312" cy="321468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ACD7D3EA-DA4C-44F6-BDF4-6ACE35203E0B}"/>
              </a:ext>
            </a:extLst>
          </p:cNvPr>
          <p:cNvCxnSpPr/>
          <p:nvPr/>
        </p:nvCxnSpPr>
        <p:spPr>
          <a:xfrm>
            <a:off x="4171950" y="1457325"/>
            <a:ext cx="3804551" cy="265134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84F6125F-6788-4B18-B4A8-931360C10514}"/>
              </a:ext>
            </a:extLst>
          </p:cNvPr>
          <p:cNvCxnSpPr/>
          <p:nvPr/>
        </p:nvCxnSpPr>
        <p:spPr>
          <a:xfrm>
            <a:off x="5155394" y="1484207"/>
            <a:ext cx="2661660" cy="195509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06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xmlns="" id="{329BF38A-6C08-4F84-94BE-B70D6F0F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985" y="1724957"/>
            <a:ext cx="8371339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Mstrix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-Chain-Order(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)   </a:t>
            </a:r>
            <a:endParaRPr lang="en-US" altLang="zh-CN" sz="2000" b="1" i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1.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n=length(p)-1;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 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2. 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=1 TO n DO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3.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]=0;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4.  FOR 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l</a:t>
            </a:r>
            <a:r>
              <a:rPr lang="en-US" altLang="zh-CN" sz="2000" b="1" dirty="0" smtClean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=2 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TO n DO             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/*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l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对角线*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/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5.       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=1 TO n-l+1 DO                </a:t>
            </a:r>
            <a:endParaRPr lang="zh-CN" altLang="en-US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6.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j=i+l-1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          </a:t>
            </a:r>
            <a:r>
              <a:rPr lang="zh-CN" altLang="en-US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 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7.            m[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</a:t>
            </a:r>
            <a:r>
              <a:rPr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ea typeface="华文仿宋" panose="02010600040101010101" pitchFamily="2" charset="-122"/>
                <a:cs typeface="Calibri" panose="020F0502020204030204" pitchFamily="34" charset="0"/>
                <a:sym typeface="Symbol" pitchFamily="18" charset="2"/>
              </a:rPr>
              <a:t>∞;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8.           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TO j-1 DO    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/*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m[</a:t>
            </a:r>
            <a:r>
              <a:rPr lang="en-US" altLang="zh-CN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i,j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]*/</a:t>
            </a:r>
            <a:endParaRPr lang="en-US" altLang="zh-CN" sz="2000" b="1" dirty="0">
              <a:solidFill>
                <a:srgbClr val="FF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9.     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q=m[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i,k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+m[k+1,j]+p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i-1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 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10.  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IF q&lt;m[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 THEN 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]=q;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11.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Return m.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xmlns="" id="{FD917F53-790E-45A6-98EE-D40CAE0D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伪码描述</a:t>
            </a:r>
          </a:p>
        </p:txBody>
      </p:sp>
    </p:spTree>
    <p:extLst>
      <p:ext uri="{BB962C8B-B14F-4D97-AF65-F5344CB8AC3E}">
        <p14:creationId xmlns:p14="http://schemas.microsoft.com/office/powerpoint/2010/main" val="557163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动态规划基础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1F31C5B9-F2D8-47A6-9935-1E8C4EC72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259" y="666018"/>
            <a:ext cx="10499481" cy="73422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求解问题时，每次决策</a:t>
            </a:r>
            <a:r>
              <a:rPr lang="zh-CN" altLang="en-US" sz="2400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依赖当前状态</a:t>
            </a: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，又随即引起状态的转移，决策序列在</a:t>
            </a:r>
            <a:endParaRPr lang="en-US" altLang="zh-CN" sz="2400" kern="0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变化的状态中逐步产生，这种用</a:t>
            </a:r>
            <a:r>
              <a:rPr lang="zh-CN" altLang="en-US" sz="2400" kern="0" dirty="0">
                <a:solidFill>
                  <a:srgbClr val="00B0F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多阶段最优化决策</a:t>
            </a: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方式解决问题的过程称为</a:t>
            </a:r>
            <a:endParaRPr lang="en-US" altLang="zh-CN" sz="2400" kern="0" dirty="0">
              <a:latin typeface="Cambria" panose="02040503050406030204" pitchFamily="18" charset="0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Cambria" panose="02040503050406030204" pitchFamily="18" charset="0"/>
                <a:ea typeface="华文仿宋" panose="02010600040101010101" pitchFamily="2" charset="-122"/>
              </a:rPr>
              <a:t>动态规划</a:t>
            </a:r>
            <a:r>
              <a:rPr lang="zh-CN" altLang="en-US" sz="2400" kern="0" dirty="0">
                <a:latin typeface="Cambria" panose="02040503050406030204" pitchFamily="18" charset="0"/>
                <a:ea typeface="华文仿宋" panose="02010600040101010101" pitchFamily="2" charset="-122"/>
              </a:rPr>
              <a:t>。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51B10850-534A-4F59-6007-91F664A90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81" y="2535795"/>
            <a:ext cx="10499481" cy="28851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动态规划的基本思想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动态规划建立在最优原则的基础上，在每一步决策步上列出各种可能局部解，按条件舍弃不能得到最优解的局部解，通过逐步筛选，减少计算量。寻找最优判断序列。具体来说动态规划算法仍是将问题划分成若干子问题，采用列表技术，将从小到大各个子问题的计算储存在一张表中，由于子问题具有重复性，当重复遇到子问题时，只需查表，不需要重复计算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所以动态规划的基本思想是记录子问题并不断填表。</a:t>
            </a:r>
            <a:endParaRPr lang="en-US" altLang="zh-CN" sz="2400" kern="0" dirty="0">
              <a:solidFill>
                <a:srgbClr val="FF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13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xmlns="" id="{329BF38A-6C08-4F84-94BE-B70D6F0F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985" y="1571069"/>
            <a:ext cx="934289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Mstrix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-Chain-Order(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)   </a:t>
            </a:r>
            <a:endParaRPr lang="en-US" altLang="zh-CN" sz="2000" b="1" i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1.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n=length(p)-1;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 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2. 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  <a:sym typeface="Symbol" pitchFamily="18" charset="2"/>
              </a:rPr>
              <a:t>=1 TO n DO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3.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]=0;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4.  FOR l=2 TO n DO             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/*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l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对角线*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/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5.       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=1 TO n-l+1 DO                </a:t>
            </a:r>
            <a:endParaRPr lang="zh-CN" altLang="en-US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6.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j=i+l-1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          </a:t>
            </a:r>
            <a:r>
              <a:rPr lang="zh-CN" altLang="en-US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   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7.            m[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</a:t>
            </a:r>
            <a:r>
              <a:rPr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ea typeface="华文仿宋" panose="02010600040101010101" pitchFamily="2" charset="-122"/>
                <a:cs typeface="Calibri" panose="020F0502020204030204" pitchFamily="34" charset="0"/>
                <a:sym typeface="Symbol" pitchFamily="18" charset="2"/>
              </a:rPr>
              <a:t>∞;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8.            FOR 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en-US" altLang="zh-CN" sz="2000" b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i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 TO j-1 DO      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/*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m[</a:t>
            </a:r>
            <a:r>
              <a:rPr lang="en-US" altLang="zh-CN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i,j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Wingdings" panose="05000000000000000000" pitchFamily="2" charset="2"/>
              </a:rPr>
              <a:t>]*/</a:t>
            </a:r>
            <a:endParaRPr lang="en-US" altLang="zh-CN" sz="2000" b="1" dirty="0">
              <a:solidFill>
                <a:srgbClr val="FF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9.       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q=m[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i,k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+m[k+1,j]+p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i-1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p</a:t>
            </a:r>
            <a:r>
              <a:rPr lang="en-US" altLang="zh-CN" sz="1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 </a:t>
            </a: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   </a:t>
            </a: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10.    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IF q&lt;m[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 THEN m[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]=q;</a:t>
            </a:r>
            <a:endParaRPr lang="en-US" altLang="zh-CN" sz="2000" b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11.     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s[</a:t>
            </a:r>
            <a:r>
              <a:rPr lang="en-US" altLang="zh-CN" sz="2000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]=k;                             /s[</a:t>
            </a:r>
            <a:r>
              <a:rPr lang="en-US" altLang="zh-CN" sz="2000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i,j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]</a:t>
            </a:r>
            <a:r>
              <a:rPr lang="zh-CN" altLang="en-US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记录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i+1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…</a:t>
            </a:r>
            <a:r>
              <a:rPr lang="en-US" altLang="zh-CN" sz="2000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 err="1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j</a:t>
            </a:r>
            <a:r>
              <a:rPr lang="zh-CN" altLang="en-US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的最优划分处在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</a:t>
            </a:r>
            <a:r>
              <a:rPr lang="zh-CN" altLang="en-US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与</a:t>
            </a:r>
            <a:r>
              <a:rPr lang="en-US" altLang="zh-CN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A</a:t>
            </a:r>
            <a:r>
              <a:rPr lang="en-US" altLang="zh-CN" sz="14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k+1</a:t>
            </a:r>
            <a:r>
              <a:rPr lang="zh-CN" altLang="en-US" sz="2000" b="1" i="1" dirty="0">
                <a:solidFill>
                  <a:srgbClr val="FF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之间</a:t>
            </a:r>
            <a:endParaRPr lang="en-US" altLang="zh-CN" sz="2000" b="1" i="1" dirty="0">
              <a:solidFill>
                <a:srgbClr val="FF0000"/>
              </a:solidFill>
              <a:latin typeface="Cambria Math" panose="02040503050406030204" pitchFamily="18" charset="0"/>
              <a:ea typeface="华文仿宋" panose="02010600040101010101" pitchFamily="2" charset="-122"/>
              <a:sym typeface="Symbol" pitchFamily="18" charset="2"/>
            </a:endParaRPr>
          </a:p>
          <a:p>
            <a:pPr indent="277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sym typeface="Symbol" pitchFamily="18" charset="2"/>
              </a:rPr>
              <a:t>12.  Return m and s.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xmlns="" id="{FD917F53-790E-45A6-98EE-D40CAE0D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426" y="1082453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获取构造最优解的信息</a:t>
            </a:r>
          </a:p>
        </p:txBody>
      </p:sp>
    </p:spTree>
    <p:extLst>
      <p:ext uri="{BB962C8B-B14F-4D97-AF65-F5344CB8AC3E}">
        <p14:creationId xmlns:p14="http://schemas.microsoft.com/office/powerpoint/2010/main" val="1662348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矩阵链乘法的实现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xmlns="" id="{329BF38A-6C08-4F84-94BE-B70D6F0F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826" y="1332827"/>
            <a:ext cx="9342890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Print-Option-</a:t>
            </a:r>
            <a:r>
              <a:rPr lang="en-US" altLang="zh-CN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Parens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s,i,j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)</a:t>
            </a:r>
            <a:r>
              <a:rPr lang="en-US" altLang="zh-CN" sz="2400" b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IF j=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</a:t>
            </a:r>
            <a:endParaRPr lang="en-US" altLang="zh-CN" sz="2400" b="1" i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THEN 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Print”A”i</a:t>
            </a: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;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ELSE Print”(”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Print-Optimal-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Parens</a:t>
            </a: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s,i,s</a:t>
            </a: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[</a:t>
            </a:r>
            <a:r>
              <a:rPr lang="en-US" altLang="zh-CN" sz="24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])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Print-Optimal-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Parens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(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s,s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[</a:t>
            </a:r>
            <a:r>
              <a:rPr lang="en-US" altLang="zh-CN" sz="2000" b="1" i="1" dirty="0" err="1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],j)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i="1" dirty="0">
                <a:solidFill>
                  <a:srgbClr val="0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                Print “)”</a:t>
            </a: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b="1" i="1" dirty="0">
              <a:solidFill>
                <a:srgbClr val="0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xmlns="" id="{FD917F53-790E-45A6-98EE-D40CAE0D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979" y="905239"/>
            <a:ext cx="7056784" cy="689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构造最优解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266C5D13-42AF-49C8-A19F-ECF49C088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410" y="3954836"/>
            <a:ext cx="6731575" cy="120032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记录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Ai…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Aj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的最优解划分处；</a:t>
            </a:r>
            <a:endParaRPr lang="en-US" altLang="zh-CN" sz="2400" b="1" dirty="0"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i,s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]]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记录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Ai…As[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的最优划分处；</a:t>
            </a:r>
            <a:endParaRPr lang="en-US" altLang="zh-CN" sz="2400" b="1" dirty="0"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S[s[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]+</a:t>
            </a:r>
            <a:r>
              <a:rPr lang="en-US" altLang="zh-CN" sz="2400" b="1" dirty="0" smtClean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1, j]</a:t>
            </a:r>
            <a:r>
              <a:rPr lang="zh-CN" altLang="en-US" sz="2400" b="1" dirty="0" smtClean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记录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As[</a:t>
            </a:r>
            <a:r>
              <a:rPr lang="en-US" altLang="zh-CN" sz="2400" b="1" dirty="0" err="1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i,j</a:t>
            </a:r>
            <a:r>
              <a:rPr lang="en-US" altLang="zh-CN" sz="2400" b="1" dirty="0" smtClean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]+1….</a:t>
            </a:r>
            <a:r>
              <a:rPr lang="en-US" altLang="zh-CN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A[j]</a:t>
            </a:r>
            <a:r>
              <a:rPr lang="zh-CN" altLang="en-US" sz="2400" b="1" dirty="0"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的最优划分处</a:t>
            </a:r>
            <a:r>
              <a:rPr lang="zh-CN" altLang="en-US" sz="2400" b="1" dirty="0">
                <a:solidFill>
                  <a:srgbClr val="00B0F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。</a:t>
            </a:r>
            <a:endParaRPr lang="en-US" altLang="zh-CN" sz="2400" b="1" dirty="0">
              <a:solidFill>
                <a:srgbClr val="00B0F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EAA2C6F2-508D-4AF4-AAB1-7E1609BDE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410" y="5537262"/>
            <a:ext cx="6731575" cy="83099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调用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Print-Optimal-</a:t>
            </a:r>
            <a:r>
              <a:rPr lang="en-US" altLang="zh-CN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Parens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s,1,n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  <a:p>
            <a:pPr indent="2778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即可输出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A</a:t>
            </a:r>
            <a:r>
              <a:rPr lang="en-US" altLang="zh-CN" sz="16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1~n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华文仿宋" panose="02010600040101010101" pitchFamily="2" charset="-122"/>
                <a:cs typeface="Times New Roman" pitchFamily="18" charset="0"/>
              </a:rPr>
              <a:t>的优化计算顺序</a:t>
            </a:r>
            <a:endParaRPr lang="en-US" altLang="zh-CN" sz="2400" b="1" dirty="0">
              <a:solidFill>
                <a:srgbClr val="C00000"/>
              </a:solidFill>
              <a:latin typeface="Cambria Math" panose="02040503050406030204" pitchFamily="18" charset="0"/>
              <a:ea typeface="华文仿宋" panose="0201060004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算法复杂性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xmlns="" id="{4798661D-8919-4D83-917B-53AC9FDB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909916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lang="zh-CN" altLang="en-US" sz="2400" b="1" dirty="0">
                <a:solidFill>
                  <a:prstClr val="black"/>
                </a:solidFill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时间复杂性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xmlns="" id="{052ABCB3-E880-445F-A47E-9F801052E8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9961" y="4933902"/>
                <a:ext cx="7993063" cy="978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使用数组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m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和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s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需要空间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052ABCB3-E880-445F-A47E-9F801052E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9961" y="4933902"/>
                <a:ext cx="7993063" cy="978538"/>
              </a:xfrm>
              <a:prstGeom prst="rect">
                <a:avLst/>
              </a:prstGeom>
              <a:blipFill>
                <a:blip r:embed="rId3"/>
                <a:stretch>
                  <a:fillRect l="-1144" t="-1863" b="-111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3">
            <a:extLst>
              <a:ext uri="{FF2B5EF4-FFF2-40B4-BE49-F238E27FC236}">
                <a16:creationId xmlns:a16="http://schemas.microsoft.com/office/drawing/2014/main" xmlns="" id="{1EAEA453-3D82-4692-988C-E4FEA7032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1" y="4343869"/>
            <a:ext cx="7993063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华文仿宋" panose="02010600040101010101" pitchFamily="2" charset="-122"/>
                <a:cs typeface="Calibri" panose="020F0502020204030204" pitchFamily="34" charset="0"/>
              </a:rPr>
              <a:t>空间复杂性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华文仿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xmlns="" id="{E147DD9B-9A0B-421B-AB8D-5400AC84AD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2362" y="1499949"/>
                <a:ext cx="7993063" cy="284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计算代价的时间</a:t>
                </a:r>
                <a:endParaRPr lang="en-US" altLang="zh-CN" sz="2400" b="1" dirty="0">
                  <a:solidFill>
                    <a:srgbClr val="002060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     (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l,i,k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三层循环，每层至多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华文仿宋" panose="02010600040101010101" pitchFamily="2" charset="-122"/>
                  </a:rPr>
                  <a:t>n-1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步</a:t>
                </a:r>
                <a:endParaRPr lang="en-US" altLang="zh-CN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     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对于某个常数</a:t>
                </a:r>
                <a:r>
                  <a:rPr lang="en-US" altLang="zh-CN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c&gt;0,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算法的运行时间正比于：</a:t>
                </a:r>
                <a:endParaRPr lang="en-US" altLang="zh-CN" sz="2400" b="1" dirty="0">
                  <a:latin typeface="Cambria" panose="02040503050406030204" pitchFamily="18" charset="0"/>
                  <a:ea typeface="华文仿宋" panose="0201060004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ea typeface="华文仿宋" panose="02010600040101010101" pitchFamily="2" charset="-122"/>
                  </a:rPr>
                  <a:t>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1" i="1" smtClean="0"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l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𝟐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n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b="1" i="1" smtClean="0">
                                <a:latin typeface="Cambria Math"/>
                                <a:ea typeface="华文仿宋" panose="0201060004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𝒊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𝒍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𝟏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400" b="1" i="1" smtClean="0">
                                    <a:latin typeface="Cambria Math"/>
                                    <a:ea typeface="华文仿宋" panose="02010600040101010101" pitchFamily="2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𝒌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𝒋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𝟏</m:t>
                                </m:r>
                              </m:sup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𝒄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=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构造最优解的时间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O(n)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—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总时间复杂性</a:t>
                </a:r>
                <a:r>
                  <a:rPr lang="zh-CN" altLang="en-US" sz="2400" b="1" dirty="0">
                    <a:latin typeface="Cambria" panose="02040503050406030204" pitchFamily="18" charset="0"/>
                    <a:ea typeface="华文仿宋" panose="02010600040101010101" pitchFamily="2" charset="-122"/>
                  </a:rPr>
                  <a:t>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华文仿宋" panose="0201060004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E147DD9B-9A0B-421B-AB8D-5400AC84A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2362" y="1499949"/>
                <a:ext cx="7993063" cy="2843920"/>
              </a:xfrm>
              <a:prstGeom prst="rect">
                <a:avLst/>
              </a:prstGeom>
              <a:blipFill>
                <a:blip r:embed="rId4"/>
                <a:stretch>
                  <a:fillRect l="-1144" t="-642" b="-40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07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BD56052C-713E-4AF0-B081-BE09F645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142143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动态规划基础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51B10850-534A-4F59-6007-91F664A90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7" y="839839"/>
            <a:ext cx="10499481" cy="28851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动态规划的基本要素</a:t>
            </a: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通常一个可以用动态规划算法求解的问题应具有三个要素：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最优子结构、无后效性和子问题重叠性。</a:t>
            </a:r>
            <a:endParaRPr lang="en-US" altLang="zh-CN" sz="2400" kern="0" dirty="0">
              <a:solidFill>
                <a:srgbClr val="FF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最优子结构：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从边界条件开始逐步，逐阶段递推寻优，每一个子问题均利用前面子问题的最优化结果。依次进行，最后一个子问题所得的最优解就是整个问题的最优解，即动态规划方法具有最优子结构的性质。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无后效性（马尔可夫性）：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一旦某阶段状态状态确定，它以前各阶段的状态无法直接影响未来的决策，且当前状态只是对以往状态的总结。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6666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kern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子问题重叠性：</a:t>
            </a:r>
            <a:r>
              <a:rPr lang="zh-CN" altLang="en-US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递归计算最优值时所产生的的子问题并不总是新问题，有些子问题被重复计算。</a:t>
            </a:r>
            <a:endParaRPr lang="en-US" altLang="zh-CN" sz="2400" kern="0" dirty="0">
              <a:solidFill>
                <a:srgbClr val="00206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66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动态规划基础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242" y="1699016"/>
            <a:ext cx="7848600" cy="28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分析优化解的结构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递归地定义最优解的代价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自底向上地计算优化解的代价并保存之，并获取构造最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优解的信息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根据构造最优解的信息构造优化解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F63733D3-B060-3C13-FA2C-8778A10D6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17" y="1070366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动态规划的基本步骤</a:t>
            </a:r>
          </a:p>
        </p:txBody>
      </p:sp>
    </p:spTree>
    <p:extLst>
      <p:ext uri="{BB962C8B-B14F-4D97-AF65-F5344CB8AC3E}">
        <p14:creationId xmlns:p14="http://schemas.microsoft.com/office/powerpoint/2010/main" val="27022070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斐波那契数列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3" y="1740790"/>
            <a:ext cx="7848600" cy="383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）分析最优子结构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F(n)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表示斐波那契数列中的第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个数的值，由于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F(n)=F(n-1)+F(n-2),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F(n-1)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的值需要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n-2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）和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n-3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）的值，这样整个问题的求解会导致重复的计算，为了避免重复计算，将计算过的值记录下来，下次用的时候直接读出。将原问题自底向上分解为若干子问题，从数列第一项开始依次递推计算前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项的值并储存在数组中，第</a:t>
            </a: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项的值即可用与其相邻的前两项的值相加得到，从而保证每个子问题用最优的方法求解，故原问题具有最优子结构的性质。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F63733D3-B060-3C13-FA2C-8778A10D6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861" y="1070366"/>
            <a:ext cx="9279011" cy="628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rgbClr val="666600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对斐波那契数列</a:t>
            </a:r>
            <a:r>
              <a:rPr lang="en-US" altLang="zh-CN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F(n),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用动态规划算法求出它的第</a:t>
            </a:r>
            <a:r>
              <a:rPr lang="en-US" altLang="zh-CN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n</a:t>
            </a:r>
            <a:r>
              <a:rPr lang="zh-CN" altLang="en-US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项</a:t>
            </a:r>
          </a:p>
        </p:txBody>
      </p:sp>
    </p:spTree>
    <p:extLst>
      <p:ext uri="{BB962C8B-B14F-4D97-AF65-F5344CB8AC3E}">
        <p14:creationId xmlns:p14="http://schemas.microsoft.com/office/powerpoint/2010/main" val="40191016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斐波那契数列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xmlns="" id="{5C2B40C6-F66F-40BD-9391-F023AB38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139" y="1383999"/>
                <a:ext cx="7848600" cy="159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0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建立递归方程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b="1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         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,                                             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zh-CN" alt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或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F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)+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),            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5C2B40C6-F66F-40BD-9391-F023AB38A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139" y="1383999"/>
                <a:ext cx="7848600" cy="1590372"/>
              </a:xfrm>
              <a:prstGeom prst="rect">
                <a:avLst/>
              </a:prstGeom>
              <a:blipFill>
                <a:blip r:embed="rId3"/>
                <a:stretch>
                  <a:fillRect l="-12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9D351ED7-39BE-1DE5-E676-CA833EB6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38" y="3472738"/>
            <a:ext cx="8581325" cy="106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）以</a:t>
            </a: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自底向上的办法计算最优解，斐波那契数列计算动态规划表：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   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xmlns="" id="{349C48AD-89CC-4376-AC2C-02B1FD196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1766"/>
              </p:ext>
            </p:extLst>
          </p:nvPr>
        </p:nvGraphicFramePr>
        <p:xfrm>
          <a:off x="1249463" y="4293434"/>
          <a:ext cx="812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5740765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4166914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65731844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48461621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41094269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68070589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5232615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51472654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57981579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399460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n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109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F(n)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880667"/>
                  </a:ext>
                </a:extLst>
              </a:tr>
            </a:tbl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D4F19288-AB26-788E-BCBC-DF73D364635D}"/>
              </a:ext>
            </a:extLst>
          </p:cNvPr>
          <p:cNvCxnSpPr/>
          <p:nvPr/>
        </p:nvCxnSpPr>
        <p:spPr>
          <a:xfrm>
            <a:off x="2422187" y="5207834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D4D27995-BC6F-DB3A-FEB4-3D96C9DA4048}"/>
              </a:ext>
            </a:extLst>
          </p:cNvPr>
          <p:cNvCxnSpPr/>
          <p:nvPr/>
        </p:nvCxnSpPr>
        <p:spPr>
          <a:xfrm flipH="1">
            <a:off x="2811294" y="5207834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DB88B4C-52EB-9750-5B14-45D18879BE40}"/>
              </a:ext>
            </a:extLst>
          </p:cNvPr>
          <p:cNvSpPr txBox="1"/>
          <p:nvPr/>
        </p:nvSpPr>
        <p:spPr>
          <a:xfrm>
            <a:off x="2675107" y="5207834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96425688-2769-8F0C-E0F8-4DBB7A094DCA}"/>
              </a:ext>
            </a:extLst>
          </p:cNvPr>
          <p:cNvCxnSpPr/>
          <p:nvPr/>
        </p:nvCxnSpPr>
        <p:spPr>
          <a:xfrm>
            <a:off x="3264619" y="5220779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02741321-9B98-8452-75D0-2357F4BBCC5A}"/>
              </a:ext>
            </a:extLst>
          </p:cNvPr>
          <p:cNvCxnSpPr/>
          <p:nvPr/>
        </p:nvCxnSpPr>
        <p:spPr>
          <a:xfrm flipH="1">
            <a:off x="3653726" y="5220779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304C952-1CB0-2889-8C7C-49E1C8F18800}"/>
              </a:ext>
            </a:extLst>
          </p:cNvPr>
          <p:cNvSpPr txBox="1"/>
          <p:nvPr/>
        </p:nvSpPr>
        <p:spPr>
          <a:xfrm>
            <a:off x="3517539" y="5220779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11250A-5965-46D2-1DED-E6B33B8841E7}"/>
              </a:ext>
            </a:extLst>
          </p:cNvPr>
          <p:cNvCxnSpPr/>
          <p:nvPr/>
        </p:nvCxnSpPr>
        <p:spPr>
          <a:xfrm>
            <a:off x="4107052" y="5227213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B6513AA0-6736-5F4D-94BC-B3A315DF51DE}"/>
              </a:ext>
            </a:extLst>
          </p:cNvPr>
          <p:cNvCxnSpPr/>
          <p:nvPr/>
        </p:nvCxnSpPr>
        <p:spPr>
          <a:xfrm flipH="1">
            <a:off x="4496159" y="5227213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1E8D2E7A-4297-1297-0C29-B77705966894}"/>
              </a:ext>
            </a:extLst>
          </p:cNvPr>
          <p:cNvSpPr txBox="1"/>
          <p:nvPr/>
        </p:nvSpPr>
        <p:spPr>
          <a:xfrm>
            <a:off x="4359972" y="5227213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5B3F3F2-1C55-0473-099B-F7629F0CF852}"/>
              </a:ext>
            </a:extLst>
          </p:cNvPr>
          <p:cNvCxnSpPr/>
          <p:nvPr/>
        </p:nvCxnSpPr>
        <p:spPr>
          <a:xfrm>
            <a:off x="4955336" y="5233724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C7BE1308-A1D0-23A0-2F78-9354E0EA08AA}"/>
              </a:ext>
            </a:extLst>
          </p:cNvPr>
          <p:cNvCxnSpPr/>
          <p:nvPr/>
        </p:nvCxnSpPr>
        <p:spPr>
          <a:xfrm flipH="1">
            <a:off x="5344443" y="5233724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940D1710-2206-45E8-B2E3-500ECCF495BF}"/>
              </a:ext>
            </a:extLst>
          </p:cNvPr>
          <p:cNvSpPr txBox="1"/>
          <p:nvPr/>
        </p:nvSpPr>
        <p:spPr>
          <a:xfrm>
            <a:off x="5208256" y="5233724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569E628C-E91E-41D5-F5C2-D5969FEDADE3}"/>
              </a:ext>
            </a:extLst>
          </p:cNvPr>
          <p:cNvCxnSpPr/>
          <p:nvPr/>
        </p:nvCxnSpPr>
        <p:spPr>
          <a:xfrm>
            <a:off x="5774986" y="5214268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2A11D9CD-4D72-0522-B8C9-B79E388867A2}"/>
              </a:ext>
            </a:extLst>
          </p:cNvPr>
          <p:cNvCxnSpPr/>
          <p:nvPr/>
        </p:nvCxnSpPr>
        <p:spPr>
          <a:xfrm flipH="1">
            <a:off x="6164093" y="5214268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B216F1BE-C0C8-0E01-A9B5-3FE638CC4D8F}"/>
              </a:ext>
            </a:extLst>
          </p:cNvPr>
          <p:cNvSpPr txBox="1"/>
          <p:nvPr/>
        </p:nvSpPr>
        <p:spPr>
          <a:xfrm>
            <a:off x="6027906" y="5214268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EA7DD4D4-656F-1398-19B4-FAB5F71E062B}"/>
              </a:ext>
            </a:extLst>
          </p:cNvPr>
          <p:cNvCxnSpPr/>
          <p:nvPr/>
        </p:nvCxnSpPr>
        <p:spPr>
          <a:xfrm>
            <a:off x="6617419" y="5246669"/>
            <a:ext cx="389107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34317C9F-517D-2C5D-BB8A-A87320A1F89C}"/>
              </a:ext>
            </a:extLst>
          </p:cNvPr>
          <p:cNvCxnSpPr/>
          <p:nvPr/>
        </p:nvCxnSpPr>
        <p:spPr>
          <a:xfrm flipH="1">
            <a:off x="7006526" y="5246669"/>
            <a:ext cx="453325" cy="356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DEBA4864-6DBA-8456-9139-A5FC4129A301}"/>
              </a:ext>
            </a:extLst>
          </p:cNvPr>
          <p:cNvSpPr txBox="1"/>
          <p:nvPr/>
        </p:nvSpPr>
        <p:spPr>
          <a:xfrm>
            <a:off x="6870339" y="5246669"/>
            <a:ext cx="1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xmlns="" id="{6E8484E6-A518-BA1F-928A-007931D6A2B6}"/>
              </a:ext>
            </a:extLst>
          </p:cNvPr>
          <p:cNvCxnSpPr/>
          <p:nvPr/>
        </p:nvCxnSpPr>
        <p:spPr>
          <a:xfrm flipV="1">
            <a:off x="2976664" y="5233724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xmlns="" id="{E6FF9EC9-31E8-2E63-B1DB-92105E7376BA}"/>
              </a:ext>
            </a:extLst>
          </p:cNvPr>
          <p:cNvCxnSpPr/>
          <p:nvPr/>
        </p:nvCxnSpPr>
        <p:spPr>
          <a:xfrm flipV="1">
            <a:off x="3846383" y="5198114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5DA2407D-3119-58D0-D18D-57C7DC20E249}"/>
              </a:ext>
            </a:extLst>
          </p:cNvPr>
          <p:cNvCxnSpPr/>
          <p:nvPr/>
        </p:nvCxnSpPr>
        <p:spPr>
          <a:xfrm flipV="1">
            <a:off x="4607665" y="5256480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xmlns="" id="{C8F2C97A-AA7C-C32F-F36B-925902F6DCDA}"/>
              </a:ext>
            </a:extLst>
          </p:cNvPr>
          <p:cNvCxnSpPr/>
          <p:nvPr/>
        </p:nvCxnSpPr>
        <p:spPr>
          <a:xfrm flipV="1">
            <a:off x="5483790" y="5227296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xmlns="" id="{C9C74579-53E4-52DA-6D9C-C1052233AFF5}"/>
              </a:ext>
            </a:extLst>
          </p:cNvPr>
          <p:cNvCxnSpPr/>
          <p:nvPr/>
        </p:nvCxnSpPr>
        <p:spPr>
          <a:xfrm flipV="1">
            <a:off x="6347567" y="5201323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xmlns="" id="{256A8223-B6B8-E84D-95BC-5A66895FF0C5}"/>
              </a:ext>
            </a:extLst>
          </p:cNvPr>
          <p:cNvCxnSpPr/>
          <p:nvPr/>
        </p:nvCxnSpPr>
        <p:spPr>
          <a:xfrm flipV="1">
            <a:off x="7176086" y="5246669"/>
            <a:ext cx="914400" cy="23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9083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>
            <a:extLst>
              <a:ext uri="{FF2B5EF4-FFF2-40B4-BE49-F238E27FC236}">
                <a16:creationId xmlns:a16="http://schemas.microsoft.com/office/drawing/2014/main" xmlns="" id="{71871859-93AD-4DDF-B0A6-E90ECDA2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36" y="118697"/>
            <a:ext cx="6254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斐波那契数列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5C2B40C6-F66F-40BD-9391-F023AB38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671" y="1182780"/>
            <a:ext cx="7848600" cy="383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）构造问题解得的具体算法：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const int N=100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            int Fib(int n)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           { int F[N]={1,1};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                  for(int </a:t>
            </a:r>
            <a:r>
              <a:rPr lang="en-US" altLang="zh-CN" sz="2000" b="1" dirty="0" err="1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=2;i&lt;=</a:t>
            </a:r>
            <a:r>
              <a:rPr lang="en-US" altLang="zh-CN" sz="2000" b="1" dirty="0" err="1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n;i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++)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                      F[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]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=F</a:t>
            </a: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[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i-1]+F[i-2];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ea typeface="华文仿宋" panose="02010600040101010101" pitchFamily="2" charset="-122"/>
                <a:cs typeface="Calibri" panose="020F0502020204030204" pitchFamily="34" charset="0"/>
              </a:rPr>
              <a:t>                  return F[n-1]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华文仿宋" panose="02010600040101010101" pitchFamily="2" charset="-122"/>
                <a:cs typeface="Calibri" panose="020F0502020204030204" pitchFamily="34" charset="0"/>
              </a:rPr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21623786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479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13B8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3259</Words>
  <Application>Microsoft Office PowerPoint</Application>
  <PresentationFormat>自定义</PresentationFormat>
  <Paragraphs>392</Paragraphs>
  <Slides>42</Slides>
  <Notes>42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44" baseType="lpstr"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15762607558@163.com</dc:creator>
  <cp:lastModifiedBy>LENOVO</cp:lastModifiedBy>
  <cp:revision>32</cp:revision>
  <dcterms:created xsi:type="dcterms:W3CDTF">2022-04-16T02:57:56Z</dcterms:created>
  <dcterms:modified xsi:type="dcterms:W3CDTF">2022-05-10T06:25:02Z</dcterms:modified>
</cp:coreProperties>
</file>